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7" r:id="rId2"/>
  </p:sldIdLst>
  <p:sldSz cx="6858000" cy="9144000" type="screen4x3"/>
  <p:notesSz cx="6797675" cy="99266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Verdana" panose="020B0604030504040204" pitchFamily="34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Verdana" panose="020B0604030504040204" pitchFamily="34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Verdana" panose="020B0604030504040204" pitchFamily="34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Verdana" panose="020B0604030504040204" pitchFamily="34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00"/>
    <a:srgbClr val="085091"/>
    <a:srgbClr val="FFFFCC"/>
    <a:srgbClr val="02029E"/>
    <a:srgbClr val="8261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86" autoAdjust="0"/>
    <p:restoredTop sz="94660"/>
  </p:normalViewPr>
  <p:slideViewPr>
    <p:cSldViewPr>
      <p:cViewPr varScale="1">
        <p:scale>
          <a:sx n="64" d="100"/>
          <a:sy n="64" d="100"/>
        </p:scale>
        <p:origin x="2765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0" y="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F26769A-BA5C-419E-AAB1-75EEA4079F07}" type="datetimeFigureOut">
              <a:rPr lang="ko-KR" altLang="en-US"/>
              <a:pPr>
                <a:defRPr/>
              </a:pPr>
              <a:t>2021-07-26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12" tIns="45656" rIns="91312" bIns="45656" rtlCol="0">
            <a:normAutofit/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wrap="square" lIns="91312" tIns="45656" rIns="91312" bIns="45656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119C32E3-3C5C-48D8-8E90-7FFE20FAF2D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80004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1910" indent="-28535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1400" indent="-22828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597960" indent="-22828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4520" indent="-22828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1080" indent="-2282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67639" indent="-2282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4199" indent="-2282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0759" indent="-2282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53D3E86C-65FF-454D-B9EF-81B9418B5DB2}" type="slidenum">
              <a:rPr lang="ko-KR" altLang="en-US" smtClean="0"/>
              <a:pPr>
                <a:spcBef>
                  <a:spcPct val="0"/>
                </a:spcBef>
              </a:pPr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3885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627FD-A61E-4B7A-8A0D-54A6D18BA18B}" type="datetimeFigureOut">
              <a:rPr lang="ko-KR" altLang="en-US"/>
              <a:pPr>
                <a:defRPr/>
              </a:pPr>
              <a:t>2021-07-26</a:t>
            </a:fld>
            <a:endParaRPr lang="ko-KR" altLang="en-US" dirty="0"/>
          </a:p>
        </p:txBody>
      </p:sp>
      <p:sp>
        <p:nvSpPr>
          <p:cNvPr id="3" name="바닥글 개체 틀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00F11-BE1D-4E16-8654-74ED87D4D89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94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228600" y="251520"/>
            <a:ext cx="6399213" cy="864096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3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3A75AE-32B3-4663-ABBD-97E3DA3D50E7}" type="datetimeFigureOut">
              <a:rPr lang="ko-KR" altLang="en-US"/>
              <a:pPr>
                <a:defRPr/>
              </a:pPr>
              <a:t>2021-07-26</a:t>
            </a:fld>
            <a:endParaRPr lang="ko-KR" altLang="en-US" dirty="0"/>
          </a:p>
        </p:txBody>
      </p:sp>
      <p:sp>
        <p:nvSpPr>
          <p:cNvPr id="4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76BE6-1DE3-4EF2-B910-CACF7BBEBB4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3406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3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16632" y="107504"/>
            <a:ext cx="6624736" cy="8928992"/>
          </a:xfrm>
          <a:prstGeom prst="roundRect">
            <a:avLst>
              <a:gd name="adj" fmla="val 602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3" name="제목 개체 틀 12"/>
          <p:cNvSpPr>
            <a:spLocks noGrp="1"/>
          </p:cNvSpPr>
          <p:nvPr>
            <p:ph type="title"/>
          </p:nvPr>
        </p:nvSpPr>
        <p:spPr>
          <a:xfrm>
            <a:off x="377825" y="6646863"/>
            <a:ext cx="6137275" cy="140335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1028" name="텍스트 개체 틀 3"/>
          <p:cNvSpPr>
            <a:spLocks noGrp="1"/>
          </p:cNvSpPr>
          <p:nvPr>
            <p:ph type="body" idx="1"/>
          </p:nvPr>
        </p:nvSpPr>
        <p:spPr bwMode="auto">
          <a:xfrm>
            <a:off x="377825" y="706438"/>
            <a:ext cx="6137275" cy="558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altLang="ko-KR" dirty="0"/>
          </a:p>
        </p:txBody>
      </p:sp>
      <p:sp>
        <p:nvSpPr>
          <p:cNvPr id="25" name="날짜 개체 틀 24"/>
          <p:cNvSpPr>
            <a:spLocks noGrp="1"/>
          </p:cNvSpPr>
          <p:nvPr>
            <p:ph type="dt" sz="half" idx="2"/>
          </p:nvPr>
        </p:nvSpPr>
        <p:spPr>
          <a:xfrm>
            <a:off x="2832100" y="8148638"/>
            <a:ext cx="1714500" cy="48736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fld id="{02FC7D06-7B4F-4CA7-BD87-31E20922613D}" type="datetimeFigureOut">
              <a:rPr lang="ko-KR" altLang="en-US"/>
              <a:pPr>
                <a:defRPr/>
              </a:pPr>
              <a:t>2021-07-26</a:t>
            </a:fld>
            <a:endParaRPr lang="ko-KR" altLang="en-US" dirty="0"/>
          </a:p>
        </p:txBody>
      </p:sp>
      <p:sp>
        <p:nvSpPr>
          <p:cNvPr id="18" name="바닥글 개체 틀 17"/>
          <p:cNvSpPr>
            <a:spLocks noGrp="1"/>
          </p:cNvSpPr>
          <p:nvPr>
            <p:ph type="ftr" sz="quarter" idx="3"/>
          </p:nvPr>
        </p:nvSpPr>
        <p:spPr>
          <a:xfrm>
            <a:off x="4546600" y="8148638"/>
            <a:ext cx="1714500" cy="487362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4"/>
          </p:nvPr>
        </p:nvSpPr>
        <p:spPr>
          <a:xfrm>
            <a:off x="6261100" y="8148638"/>
            <a:ext cx="342900" cy="48736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0" hangingPunct="1">
              <a:defRPr kumimoji="0" sz="1000">
                <a:solidFill>
                  <a:srgbClr val="A1B4B7"/>
                </a:solidFill>
              </a:defRPr>
            </a:lvl1pPr>
          </a:lstStyle>
          <a:p>
            <a:pPr>
              <a:defRPr/>
            </a:pPr>
            <a:fld id="{93AD9097-40AB-4DD8-A8BB-8B8679177C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66" r:id="rId1"/>
    <p:sldLayoutId id="2147484487" r:id="rId2"/>
  </p:sldLayoutIdLst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  <a:ea typeface="굴림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  <a:ea typeface="굴림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  <a:ea typeface="굴림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  <a:ea typeface="굴림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  <a:ea typeface="굴림" charset="-127"/>
        </a:defRPr>
      </a:lvl9pPr>
      <a:extLst/>
    </p:titleStyle>
    <p:bodyStyle>
      <a:lvl1pPr marL="265113" indent="-265113" algn="l" rtl="0" eaLnBrk="0" fontAlgn="base" latinLnBrk="1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latinLnBrk="1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anose="020B0604030504040204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latinLnBrk="1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anose="05020102010507070707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latinLnBrk="1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anose="020B0604030504040204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latinLnBrk="1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1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1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1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auto">
          <a:xfrm>
            <a:off x="332656" y="2786864"/>
            <a:ext cx="6192688" cy="824630"/>
          </a:xfrm>
          <a:prstGeom prst="rect">
            <a:avLst/>
          </a:prstGeom>
          <a:solidFill>
            <a:schemeClr val="accent3">
              <a:lumMod val="20000"/>
              <a:lumOff val="80000"/>
              <a:alpha val="45000"/>
            </a:schemeClr>
          </a:solidFill>
          <a:ln w="12700" algn="ctr">
            <a:solidFill>
              <a:schemeClr val="accent3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rtlCol="0" anchor="ctr"/>
          <a:lstStyle/>
          <a:p>
            <a:pPr latinLnBrk="1"/>
            <a:endParaRPr lang="ko-KR" alt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332654" y="2861909"/>
            <a:ext cx="5976664" cy="863948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>
              <a:lnSpc>
                <a:spcPts val="1700"/>
              </a:lnSpc>
            </a:pPr>
            <a:r>
              <a:rPr lang="en-US" altLang="ko-KR" sz="1000" spc="-13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LG</a:t>
            </a:r>
            <a:r>
              <a:rPr lang="ko-KR" altLang="en-US" sz="1000" spc="-13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판토스는</a:t>
            </a:r>
            <a:r>
              <a:rPr lang="ko-KR" altLang="en-US" sz="1000" spc="-13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전 세계를 대상으로 종합물류 서비스를 제공하는 대한민국 </a:t>
            </a:r>
            <a:r>
              <a:rPr lang="en-US" altLang="ko-KR" sz="1000" spc="-13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NO.1 </a:t>
            </a:r>
            <a:r>
              <a:rPr lang="ko-KR" altLang="en-US" sz="1000" spc="-13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물류기업 입니다</a:t>
            </a:r>
            <a:r>
              <a:rPr lang="en-US" altLang="ko-KR" sz="1000" spc="-13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br>
              <a:rPr lang="ko-KR" altLang="en-US" sz="1000" spc="-130" dirty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sz="1000" spc="-13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1977</a:t>
            </a:r>
            <a:r>
              <a:rPr lang="ko-KR" altLang="en-US" sz="1000" spc="-13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년 설립 이래 지속적인 성장을 거듭하여 국내 항공</a:t>
            </a:r>
            <a:r>
              <a:rPr lang="en-US" altLang="ko-KR" sz="1000" spc="-13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000" spc="-13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해운 수출입 물동량 </a:t>
            </a:r>
            <a:r>
              <a:rPr lang="en-US" altLang="ko-KR" sz="1000" spc="-13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ko-KR" altLang="en-US" sz="1000" spc="-13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위 기업으로서 업계를 이끌어 나가고 있으며</a:t>
            </a:r>
            <a:r>
              <a:rPr lang="en-US" altLang="ko-KR" sz="1000" spc="-13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</a:t>
            </a:r>
          </a:p>
          <a:p>
            <a:pPr>
              <a:lnSpc>
                <a:spcPts val="1700"/>
              </a:lnSpc>
            </a:pPr>
            <a:r>
              <a:rPr lang="ko-KR" altLang="en-US" sz="1000" spc="-13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매출 </a:t>
            </a:r>
            <a:r>
              <a:rPr lang="en-US" altLang="ko-KR" sz="1000" spc="-13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ko-KR" altLang="en-US" sz="1000" spc="-13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조원</a:t>
            </a:r>
            <a:r>
              <a:rPr lang="en-US" altLang="ko-KR" sz="1000" spc="-13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8,000</a:t>
            </a:r>
            <a:r>
              <a:rPr lang="ko-KR" altLang="en-US" sz="1000" spc="-13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명 직원이 전세계 </a:t>
            </a:r>
            <a:r>
              <a:rPr lang="en-US" altLang="ko-KR" sz="1000" spc="-13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360</a:t>
            </a:r>
            <a:r>
              <a:rPr lang="ko-KR" altLang="en-US" sz="1000" spc="-13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개 지점으로 국내외 우수 기업들의 물류 파트너로서 활약하고 있습니다</a:t>
            </a:r>
            <a:r>
              <a:rPr lang="en-US" altLang="ko-KR" sz="1000" spc="-13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1000" spc="-13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ts val="1700"/>
              </a:lnSpc>
            </a:pPr>
            <a:endParaRPr lang="en-US" altLang="ko-KR" sz="1000" spc="-13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6024" y="664410"/>
            <a:ext cx="63963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LG </a:t>
            </a:r>
            <a:r>
              <a:rPr lang="en-US" altLang="ko-K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Pantos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미국 뉴저지 본사 해외 인턴 모집 안내</a:t>
            </a:r>
          </a:p>
        </p:txBody>
      </p:sp>
      <p:sp>
        <p:nvSpPr>
          <p:cNvPr id="14" name="모서리가 둥근 사각형 설명선 13"/>
          <p:cNvSpPr/>
          <p:nvPr/>
        </p:nvSpPr>
        <p:spPr>
          <a:xfrm>
            <a:off x="332656" y="2483768"/>
            <a:ext cx="630808" cy="228436"/>
          </a:xfrm>
          <a:prstGeom prst="wedgeRoundRectCallout">
            <a:avLst>
              <a:gd name="adj1" fmla="val 50917"/>
              <a:gd name="adj2" fmla="val 75813"/>
              <a:gd name="adj3" fmla="val 16667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0" rtlCol="0" anchor="ctr" anchorCtr="0"/>
          <a:lstStyle/>
          <a:p>
            <a:pPr algn="ctr"/>
            <a:r>
              <a:rPr lang="ko-KR" altLang="en-US" sz="1400" b="1" dirty="0">
                <a:solidFill>
                  <a:srgbClr val="08509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소개</a:t>
            </a:r>
          </a:p>
        </p:txBody>
      </p:sp>
      <p:sp>
        <p:nvSpPr>
          <p:cNvPr id="33" name="직사각형 32"/>
          <p:cNvSpPr/>
          <p:nvPr/>
        </p:nvSpPr>
        <p:spPr bwMode="auto">
          <a:xfrm>
            <a:off x="332656" y="4000497"/>
            <a:ext cx="6192688" cy="3429023"/>
          </a:xfrm>
          <a:prstGeom prst="rect">
            <a:avLst/>
          </a:prstGeom>
          <a:solidFill>
            <a:schemeClr val="accent6">
              <a:lumMod val="20000"/>
              <a:lumOff val="80000"/>
              <a:alpha val="45000"/>
            </a:schemeClr>
          </a:solidFill>
          <a:ln w="12700" algn="ctr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rtlCol="0" anchor="ctr"/>
          <a:lstStyle/>
          <a:p>
            <a:pPr latinLnBrk="1"/>
            <a:endParaRPr lang="ko-KR" altLang="en-US" sz="1000" dirty="0"/>
          </a:p>
        </p:txBody>
      </p:sp>
      <p:sp>
        <p:nvSpPr>
          <p:cNvPr id="34" name="모서리가 둥근 사각형 설명선 33"/>
          <p:cNvSpPr/>
          <p:nvPr/>
        </p:nvSpPr>
        <p:spPr>
          <a:xfrm>
            <a:off x="332656" y="3714744"/>
            <a:ext cx="953204" cy="228436"/>
          </a:xfrm>
          <a:prstGeom prst="wedgeRoundRectCallout">
            <a:avLst>
              <a:gd name="adj1" fmla="val 50917"/>
              <a:gd name="adj2" fmla="val 75813"/>
              <a:gd name="adj3" fmla="val 16667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0" rtlCol="0" anchor="ctr" anchorCtr="0"/>
          <a:lstStyle/>
          <a:p>
            <a:pPr algn="ctr"/>
            <a:r>
              <a:rPr lang="ko-KR" altLang="en-US" sz="1400" b="1" dirty="0">
                <a:solidFill>
                  <a:srgbClr val="08509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모집 요강</a:t>
            </a:r>
          </a:p>
        </p:txBody>
      </p:sp>
      <p:graphicFrame>
        <p:nvGraphicFramePr>
          <p:cNvPr id="37" name="표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613896"/>
              </p:ext>
            </p:extLst>
          </p:nvPr>
        </p:nvGraphicFramePr>
        <p:xfrm>
          <a:off x="604191" y="4071934"/>
          <a:ext cx="5869707" cy="3214709"/>
        </p:xfrm>
        <a:graphic>
          <a:graphicData uri="http://schemas.openxmlformats.org/drawingml/2006/table">
            <a:tbl>
              <a:tblPr/>
              <a:tblGrid>
                <a:gridCol w="967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02286">
                  <a:extLst>
                    <a:ext uri="{9D8B030D-6E8A-4147-A177-3AD203B41FA5}">
                      <a16:colId xmlns:a16="http://schemas.microsoft.com/office/drawing/2014/main" val="3128482980"/>
                    </a:ext>
                  </a:extLst>
                </a:gridCol>
              </a:tblGrid>
              <a:tr h="30640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b="0" kern="0" spc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근무 지역</a:t>
                      </a:r>
                    </a:p>
                  </a:txBody>
                  <a:tcPr marL="64772" marR="64772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1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/>
                        </a:rPr>
                        <a:t>Englewood Cliffs, NJ </a:t>
                      </a:r>
                      <a:r>
                        <a:rPr kumimoji="0" lang="en-US" altLang="ko-KR" sz="1000" b="0" kern="0" spc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. (</a:t>
                      </a:r>
                      <a:r>
                        <a:rPr kumimoji="0" lang="ko-KR" altLang="en-US" sz="1000" b="0" kern="0" spc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뉴저지</a:t>
                      </a:r>
                      <a:r>
                        <a:rPr kumimoji="0" lang="en-US" altLang="ko-KR" sz="1000" b="0" kern="0" spc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  <a:endParaRPr kumimoji="0" lang="ko-KR" altLang="en-US" sz="1000" b="0" kern="0" spc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64772" marR="64772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4200768"/>
                  </a:ext>
                </a:extLst>
              </a:tr>
              <a:tr h="34903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b="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모집 전공</a:t>
                      </a:r>
                    </a:p>
                  </a:txBody>
                  <a:tcPr marL="64772" marR="64772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b="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경영</a:t>
                      </a:r>
                      <a:r>
                        <a:rPr lang="en-US" altLang="ko-KR" sz="1050" b="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50" b="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경제</a:t>
                      </a:r>
                      <a:r>
                        <a:rPr lang="en-US" altLang="ko-KR" sz="1050" b="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50" b="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물류</a:t>
                      </a:r>
                      <a:r>
                        <a:rPr lang="en-US" altLang="ko-KR" sz="1050" b="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50" b="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무역</a:t>
                      </a:r>
                      <a:r>
                        <a:rPr lang="en-US" altLang="ko-KR" sz="1050" b="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50" b="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통상 계열 등 </a:t>
                      </a:r>
                      <a:r>
                        <a:rPr lang="en-US" altLang="ko-KR" sz="1050" b="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r>
                        <a:rPr lang="ko-KR" altLang="en-US" sz="1050" b="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학년 이상의 재학생 및 졸업생</a:t>
                      </a:r>
                    </a:p>
                  </a:txBody>
                  <a:tcPr marL="64772" marR="64772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1999"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1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포지션</a:t>
                      </a:r>
                    </a:p>
                  </a:txBody>
                  <a:tcPr marL="64772" marR="64772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1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1. </a:t>
                      </a:r>
                      <a:r>
                        <a:rPr lang="en-US" sz="1050" dirty="0"/>
                        <a:t>Transportation Coordinator</a:t>
                      </a:r>
                      <a:endParaRPr kumimoji="0" lang="en-US" altLang="ko-KR" sz="1050" b="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algn="l" rtl="0" eaLnBrk="1" latinLnBrk="1" hangingPunct="1"/>
                      <a:r>
                        <a:rPr kumimoji="0" lang="en-US" altLang="ko-KR" sz="1050" b="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◦ Communicate</a:t>
                      </a:r>
                      <a:r>
                        <a:rPr kumimoji="0" lang="en-US" altLang="ko-KR" sz="1050" b="0" kern="0" spc="0" baseline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and coordinate with carries</a:t>
                      </a:r>
                      <a:endParaRPr kumimoji="0" lang="en-US" altLang="ko-KR" sz="1050" b="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algn="l" rtl="0" eaLnBrk="1" latinLnBrk="1" hangingPunct="1"/>
                      <a:r>
                        <a:rPr kumimoji="0" lang="en-US" altLang="ko-KR" sz="1050" b="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◦ update transportation management</a:t>
                      </a:r>
                      <a:r>
                        <a:rPr kumimoji="0" lang="en-US" altLang="ko-KR" sz="1050" b="0" kern="0" spc="0" baseline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system</a:t>
                      </a:r>
                    </a:p>
                    <a:p>
                      <a:pPr marL="0" algn="l" rtl="0" eaLnBrk="1" latinLnBrk="1" hangingPunct="1"/>
                      <a:r>
                        <a:rPr kumimoji="0" lang="en-US" altLang="ko-KR" sz="1050" b="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◦ provide detailed instruction to various customer &amp; associates, etc.</a:t>
                      </a:r>
                      <a:endParaRPr kumimoji="0" lang="en-US" altLang="ko-KR" sz="1050" b="0" kern="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algn="l" rtl="0" eaLnBrk="1" latinLnBrk="1" hangingPunct="1"/>
                      <a:endParaRPr kumimoji="0" lang="en-US" altLang="ko-KR" sz="1050" b="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algn="l" rtl="0" eaLnBrk="1" latinLnBrk="1" hangingPunct="1"/>
                      <a:r>
                        <a:rPr kumimoji="0" lang="en-US" altLang="ko-KR" sz="1050" b="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2. </a:t>
                      </a:r>
                      <a:r>
                        <a:rPr lang="en-US" sz="1050" dirty="0"/>
                        <a:t>Logistics Innovation</a:t>
                      </a:r>
                      <a:endParaRPr kumimoji="0" lang="en-US" altLang="ko-KR" sz="1050" b="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algn="l" rtl="0" eaLnBrk="1" latinLnBrk="1" hangingPunct="1"/>
                      <a:r>
                        <a:rPr kumimoji="0" lang="en-US" altLang="ko-KR" sz="1050" b="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◦ project management</a:t>
                      </a:r>
                    </a:p>
                    <a:p>
                      <a:pPr marL="0" algn="l" rtl="0" eaLnBrk="1" latinLnBrk="1" hangingPunct="1"/>
                      <a:r>
                        <a:rPr kumimoji="0" lang="en-US" altLang="ko-KR" sz="1050" b="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◦ analysis &amp; report about logistics data </a:t>
                      </a:r>
                      <a:endParaRPr kumimoji="0" lang="en-US" altLang="ko-KR" sz="1050" b="0" kern="0" spc="0" baseline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algn="l" rtl="0" eaLnBrk="1" latinLnBrk="1" hangingPunct="1"/>
                      <a:endParaRPr kumimoji="0" lang="en-US" altLang="ko-KR" sz="1050" b="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algn="l" rtl="0" eaLnBrk="1" latinLnBrk="1" hangingPunct="1"/>
                      <a:r>
                        <a:rPr kumimoji="0" lang="en-US" altLang="ko-KR" sz="1050" b="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3. </a:t>
                      </a:r>
                      <a:r>
                        <a:rPr lang="en-US" sz="1050" dirty="0"/>
                        <a:t>AR Analyst</a:t>
                      </a:r>
                    </a:p>
                    <a:p>
                      <a:pPr marL="0" algn="l" rtl="0" eaLnBrk="1" latinLnBrk="1" hangingPunct="1"/>
                      <a:r>
                        <a:rPr kumimoji="0" lang="en-US" altLang="ko-KR" sz="1050" b="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◦ monitoring</a:t>
                      </a:r>
                      <a:r>
                        <a:rPr kumimoji="0" lang="en-US" altLang="ko-KR" sz="1050" b="0" kern="0" spc="0" baseline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and handling logistics claims and other liabilities</a:t>
                      </a:r>
                      <a:endParaRPr kumimoji="0" lang="en-US" altLang="ko-KR" sz="1050" b="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algn="l" rtl="0" eaLnBrk="1" latinLnBrk="1" hangingPunct="1"/>
                      <a:r>
                        <a:rPr kumimoji="0" lang="en-US" altLang="ko-KR" sz="1050" b="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◦ liability</a:t>
                      </a:r>
                      <a:r>
                        <a:rPr kumimoji="0" lang="en-US" altLang="ko-KR" sz="1050" b="0" kern="0" spc="0" baseline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1050" b="0" kern="0" spc="0" baseline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recoverty</a:t>
                      </a:r>
                      <a:r>
                        <a:rPr kumimoji="0" lang="en-US" altLang="ko-KR" sz="1050" b="0" kern="0" spc="0" baseline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management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◦ analysis</a:t>
                      </a:r>
                      <a:r>
                        <a:rPr kumimoji="0" lang="en-US" altLang="ko-KR" sz="1050" b="0" kern="0" spc="0" baseline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of customer/carrier issues</a:t>
                      </a:r>
                    </a:p>
                  </a:txBody>
                  <a:tcPr marL="64772" marR="64772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162417"/>
                  </a:ext>
                </a:extLst>
              </a:tr>
              <a:tr h="287272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b="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급여 </a:t>
                      </a:r>
                      <a:r>
                        <a:rPr lang="en-US" altLang="ko-KR" sz="1050" b="0" kern="0" spc="0" baseline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50" b="0" kern="0" spc="0" baseline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및 복지</a:t>
                      </a:r>
                      <a:endParaRPr lang="ko-KR" altLang="en-US" sz="1050" b="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2" marR="64772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1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0"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年 </a:t>
                      </a:r>
                      <a:r>
                        <a:rPr kumimoji="0"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3,850</a:t>
                      </a:r>
                      <a:r>
                        <a:rPr kumimoji="0"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만원 가량</a:t>
                      </a:r>
                      <a:r>
                        <a:rPr kumimoji="0"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kumimoji="0" lang="ko-KR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점심제공</a:t>
                      </a:r>
                      <a:r>
                        <a:rPr kumimoji="0" lang="en-US" altLang="ko-KR" sz="1050" b="0" i="0" kern="120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050" b="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휴가 및 병가</a:t>
                      </a:r>
                      <a:r>
                        <a:rPr lang="en-US" altLang="ko-KR" sz="1050" b="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050" b="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 내규에 따름</a:t>
                      </a:r>
                      <a:r>
                        <a:rPr lang="en-US" altLang="ko-KR" sz="1050" b="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050" b="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2" marR="64772" marT="0" marB="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8" name="직사각형 37"/>
          <p:cNvSpPr/>
          <p:nvPr/>
        </p:nvSpPr>
        <p:spPr bwMode="auto">
          <a:xfrm>
            <a:off x="334918" y="7892614"/>
            <a:ext cx="6192688" cy="999866"/>
          </a:xfrm>
          <a:prstGeom prst="rect">
            <a:avLst/>
          </a:prstGeom>
          <a:solidFill>
            <a:srgbClr val="FF0000">
              <a:alpha val="10000"/>
            </a:srgbClr>
          </a:solidFill>
          <a:ln w="12700" algn="ctr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rtlCol="0" anchor="ctr"/>
          <a:lstStyle/>
          <a:p>
            <a:pPr latinLnBrk="1"/>
            <a:endParaRPr lang="ko-KR" altLang="en-US" sz="1000" dirty="0"/>
          </a:p>
        </p:txBody>
      </p:sp>
      <p:sp>
        <p:nvSpPr>
          <p:cNvPr id="39" name="모서리가 둥근 사각형 설명선 38"/>
          <p:cNvSpPr/>
          <p:nvPr/>
        </p:nvSpPr>
        <p:spPr>
          <a:xfrm>
            <a:off x="334918" y="7572396"/>
            <a:ext cx="950942" cy="245559"/>
          </a:xfrm>
          <a:prstGeom prst="wedgeRoundRectCallout">
            <a:avLst>
              <a:gd name="adj1" fmla="val 50917"/>
              <a:gd name="adj2" fmla="val 75813"/>
              <a:gd name="adj3" fmla="val 16667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0" rtlCol="0" anchor="ctr" anchorCtr="0"/>
          <a:lstStyle/>
          <a:p>
            <a:pPr algn="ctr"/>
            <a:r>
              <a:rPr lang="ko-KR" altLang="en-US" sz="1400" b="1" dirty="0">
                <a:solidFill>
                  <a:srgbClr val="08509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접수 방법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60684" y="7941061"/>
            <a:ext cx="6164659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◎ 제출서류</a:t>
            </a:r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첨부된 이력서를 작성하여</a:t>
            </a:r>
            <a:r>
              <a:rPr lang="ko-KR" altLang="en-US" sz="1000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ceo@ghr.or.kr</a:t>
            </a:r>
            <a:r>
              <a:rPr lang="ko-KR" altLang="en-US" sz="1000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로 제출</a:t>
            </a:r>
            <a:endParaRPr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ts val="1600"/>
              </a:lnSpc>
            </a:pPr>
            <a:r>
              <a:rPr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◎ 마감</a:t>
            </a:r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en-US" altLang="ko-KR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~2021.08.06(</a:t>
            </a:r>
            <a:r>
              <a:rPr lang="ko-KR" altLang="en-US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금</a:t>
            </a:r>
            <a:r>
              <a:rPr lang="en-US" altLang="ko-KR" sz="10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or </a:t>
            </a:r>
            <a:r>
              <a:rPr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인원 충원 시 선착 순 조기 마감</a:t>
            </a:r>
            <a:endParaRPr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ts val="1600"/>
              </a:lnSpc>
            </a:pPr>
            <a:r>
              <a:rPr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◎ 문의</a:t>
            </a:r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en-US" altLang="ko-KR" sz="1000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ceo@ghr.or.kr</a:t>
            </a:r>
            <a:r>
              <a:rPr lang="ko-KR" altLang="en-US" sz="1000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</a:t>
            </a:r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or</a:t>
            </a:r>
            <a:r>
              <a:rPr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02-558-2278</a:t>
            </a:r>
          </a:p>
          <a:p>
            <a:pPr>
              <a:lnSpc>
                <a:spcPts val="1600"/>
              </a:lnSpc>
            </a:pPr>
            <a:r>
              <a:rPr lang="en-US" altLang="ko-KR" sz="9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기타</a:t>
            </a:r>
            <a:r>
              <a:rPr lang="en-US" altLang="ko-KR" sz="9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9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선발 시 </a:t>
            </a:r>
            <a:r>
              <a:rPr lang="en-US" altLang="ko-KR" sz="9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J1</a:t>
            </a:r>
            <a:r>
              <a:rPr lang="ko-KR" altLang="en-US" sz="9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수속 비용 발생</a:t>
            </a:r>
            <a:r>
              <a:rPr lang="en-US" altLang="ko-KR" sz="9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9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산업인력공단 해외취업장려금</a:t>
            </a:r>
            <a:r>
              <a:rPr lang="en-US" altLang="ko-KR" sz="9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(400</a:t>
            </a:r>
            <a:r>
              <a:rPr lang="ko-KR" altLang="en-US" sz="9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만원</a:t>
            </a:r>
            <a:r>
              <a:rPr lang="en-US" altLang="ko-KR" sz="9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9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조건 충족 시 수령 가능</a:t>
            </a:r>
          </a:p>
        </p:txBody>
      </p:sp>
      <p:pic>
        <p:nvPicPr>
          <p:cNvPr id="40" name="그림 3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8640" y="122058"/>
            <a:ext cx="1224136" cy="445372"/>
          </a:xfrm>
          <a:prstGeom prst="rect">
            <a:avLst/>
          </a:prstGeom>
        </p:spPr>
      </p:pic>
      <p:pic>
        <p:nvPicPr>
          <p:cNvPr id="1030" name="Picture 6" descr="파일:Pantos Logistics - Incheon Airport Logistics Cente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856" y="1289142"/>
            <a:ext cx="1585588" cy="1012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그림 40"/>
          <p:cNvPicPr>
            <a:picLocks noChangeAspect="1"/>
          </p:cNvPicPr>
          <p:nvPr/>
        </p:nvPicPr>
        <p:blipFill rotWithShape="1">
          <a:blip r:embed="rId5" cstate="print"/>
          <a:srcRect l="12870" r="13445"/>
          <a:stretch/>
        </p:blipFill>
        <p:spPr>
          <a:xfrm>
            <a:off x="2004341" y="1281312"/>
            <a:ext cx="3069408" cy="1032978"/>
          </a:xfrm>
          <a:prstGeom prst="rect">
            <a:avLst/>
          </a:prstGeom>
        </p:spPr>
      </p:pic>
      <p:pic>
        <p:nvPicPr>
          <p:cNvPr id="1032" name="Picture 8" descr="File:Pantos Logistics - Project Cargo.jpg - Wikimedia Common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3646" y="1289142"/>
            <a:ext cx="1371228" cy="1028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양">
  <a:themeElements>
    <a:clrScheme name="흐름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모양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모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5152</TotalTime>
  <Words>250</Words>
  <Application>Microsoft Office PowerPoint</Application>
  <PresentationFormat>화면 슬라이드 쇼(4:3)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맑은 고딕</vt:lpstr>
      <vt:lpstr>휴먼둥근헤드라인</vt:lpstr>
      <vt:lpstr>휴먼모음T</vt:lpstr>
      <vt:lpstr>Arial</vt:lpstr>
      <vt:lpstr>Verdana</vt:lpstr>
      <vt:lpstr>Wingdings 2</vt:lpstr>
      <vt:lpstr>모양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박세영</dc:creator>
  <cp:lastModifiedBy>이 미현</cp:lastModifiedBy>
  <cp:revision>280</cp:revision>
  <cp:lastPrinted>2021-04-20T02:28:50Z</cp:lastPrinted>
  <dcterms:created xsi:type="dcterms:W3CDTF">2009-10-29T00:13:02Z</dcterms:created>
  <dcterms:modified xsi:type="dcterms:W3CDTF">2021-07-26T06:50:50Z</dcterms:modified>
</cp:coreProperties>
</file>