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61" r:id="rId3"/>
    <p:sldId id="260" r:id="rId4"/>
    <p:sldId id="257" r:id="rId5"/>
    <p:sldId id="258" r:id="rId6"/>
  </p:sldIdLst>
  <p:sldSz cx="6858000" cy="9906000" type="A4"/>
  <p:notesSz cx="6807200" cy="9939338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842" userDrawn="1">
          <p15:clr>
            <a:srgbClr val="A4A3A4"/>
          </p15:clr>
        </p15:guide>
        <p15:guide id="2" pos="3475">
          <p15:clr>
            <a:srgbClr val="A4A3A4"/>
          </p15:clr>
        </p15:guide>
        <p15:guide id="3" pos="255">
          <p15:clr>
            <a:srgbClr val="A4A3A4"/>
          </p15:clr>
        </p15:guide>
        <p15:guide id="4" pos="4156">
          <p15:clr>
            <a:srgbClr val="A4A3A4"/>
          </p15:clr>
        </p15:guide>
        <p15:guide id="5" pos="79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6429" autoAdjust="0"/>
  </p:normalViewPr>
  <p:slideViewPr>
    <p:cSldViewPr showGuides="1">
      <p:cViewPr varScale="1">
        <p:scale>
          <a:sx n="76" d="100"/>
          <a:sy n="76" d="100"/>
        </p:scale>
        <p:origin x="2262" y="90"/>
      </p:cViewPr>
      <p:guideLst>
        <p:guide orient="horz" pos="5842"/>
        <p:guide pos="3475"/>
        <p:guide pos="255"/>
        <p:guide pos="4156"/>
        <p:guide pos="79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1" d="100"/>
          <a:sy n="81" d="100"/>
        </p:scale>
        <p:origin x="3990" y="11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6038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AE95A8-B9E7-4FD0-A25A-211B963D2E83}" type="datetimeFigureOut">
              <a:rPr lang="ko-KR" altLang="en-US" smtClean="0"/>
              <a:t>2021-09-16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243138" y="1243013"/>
            <a:ext cx="2320925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1038" y="4783138"/>
            <a:ext cx="5445125" cy="39131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6038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CFA67E-08D5-432E-885A-B3E585DBAF9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209077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651059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122562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3615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로고마크.GIF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2936" y="9454379"/>
            <a:ext cx="1152128" cy="3072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그림 3"/>
          <p:cNvPicPr preferRelativeResize="0">
            <a:picLocks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4503600" y="0"/>
            <a:ext cx="2354400" cy="5976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697" r:id="rId2"/>
    <p:sldLayoutId id="2147483698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표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0446969"/>
              </p:ext>
            </p:extLst>
          </p:nvPr>
        </p:nvGraphicFramePr>
        <p:xfrm>
          <a:off x="155575" y="902256"/>
          <a:ext cx="1246188" cy="14303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6188"/>
              </a:tblGrid>
              <a:tr h="1430338">
                <a:tc>
                  <a:txBody>
                    <a:bodyPr/>
                    <a:lstStyle/>
                    <a:p>
                      <a:pPr latinLnBrk="1"/>
                      <a:endParaRPr lang="en-US" altLang="ko-KR" sz="1200" dirty="0" smtClean="0">
                        <a:solidFill>
                          <a:schemeClr val="bg1">
                            <a:lumMod val="75000"/>
                          </a:schemeClr>
                        </a:solidFill>
                        <a:latin typeface="+mn-ea"/>
                        <a:ea typeface="+mn-ea"/>
                      </a:endParaRPr>
                    </a:p>
                    <a:p>
                      <a:pPr latinLnBrk="1"/>
                      <a:endParaRPr lang="en-US" altLang="ko-KR" sz="1200" dirty="0" smtClean="0">
                        <a:solidFill>
                          <a:schemeClr val="bg1">
                            <a:lumMod val="75000"/>
                          </a:schemeClr>
                        </a:solidFill>
                        <a:latin typeface="+mn-ea"/>
                        <a:ea typeface="+mn-ea"/>
                      </a:endParaRPr>
                    </a:p>
                    <a:p>
                      <a:pPr latinLnBrk="1"/>
                      <a:endParaRPr lang="en-US" altLang="ko-KR" sz="1200" dirty="0" smtClean="0">
                        <a:solidFill>
                          <a:schemeClr val="bg1">
                            <a:lumMod val="75000"/>
                          </a:schemeClr>
                        </a:solidFill>
                        <a:latin typeface="+mn-ea"/>
                        <a:ea typeface="+mn-ea"/>
                      </a:endParaRPr>
                    </a:p>
                    <a:p>
                      <a:pPr latinLnBrk="1"/>
                      <a:r>
                        <a:rPr lang="en-US" altLang="ko-KR" sz="110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10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+mn-ea"/>
                          <a:ea typeface="+mn-ea"/>
                        </a:rPr>
                        <a:t>필히 사진 첨부</a:t>
                      </a:r>
                      <a:r>
                        <a:rPr lang="en-US" altLang="ko-KR" sz="110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1100" dirty="0">
                        <a:solidFill>
                          <a:schemeClr val="bg1">
                            <a:lumMod val="7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91420" marR="91420" marT="45753" marB="45753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14" name="표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6008755"/>
              </p:ext>
            </p:extLst>
          </p:nvPr>
        </p:nvGraphicFramePr>
        <p:xfrm>
          <a:off x="1612900" y="1238806"/>
          <a:ext cx="5129212" cy="10937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3972"/>
                <a:gridCol w="1864376"/>
                <a:gridCol w="655904"/>
                <a:gridCol w="1944960"/>
              </a:tblGrid>
              <a:tr h="273447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1" dirty="0" smtClean="0">
                          <a:solidFill>
                            <a:schemeClr val="bg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성 명</a:t>
                      </a:r>
                      <a:endParaRPr lang="ko-KR" altLang="en-US" sz="900" b="1" dirty="0">
                        <a:solidFill>
                          <a:schemeClr val="bg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1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1" dirty="0" smtClean="0">
                          <a:solidFill>
                            <a:schemeClr val="bg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성 별</a:t>
                      </a:r>
                      <a:endParaRPr lang="ko-KR" altLang="en-US" sz="900" b="1" dirty="0">
                        <a:solidFill>
                          <a:schemeClr val="bg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남 </a:t>
                      </a:r>
                      <a:r>
                        <a:rPr lang="ko-KR" altLang="en-US" sz="9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□</a:t>
                      </a:r>
                      <a:r>
                        <a:rPr lang="ko-KR" altLang="en-US" sz="9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</a:t>
                      </a:r>
                      <a:r>
                        <a:rPr lang="en-US" altLang="ko-KR" sz="9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  </a:t>
                      </a:r>
                      <a:r>
                        <a:rPr lang="ko-KR" altLang="en-US" sz="900" b="1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여 </a:t>
                      </a:r>
                      <a:r>
                        <a:rPr lang="ko-KR" altLang="en-US" sz="900" b="1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□</a:t>
                      </a:r>
                      <a:endParaRPr lang="ko-KR" altLang="en-US" sz="900" b="1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3447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1" dirty="0" smtClean="0">
                          <a:solidFill>
                            <a:schemeClr val="bg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생년월일</a:t>
                      </a:r>
                      <a:endParaRPr lang="ko-KR" altLang="en-US" sz="900" b="1" dirty="0">
                        <a:solidFill>
                          <a:schemeClr val="bg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19**. **.</a:t>
                      </a:r>
                      <a:r>
                        <a:rPr lang="en-US" altLang="ko-KR" sz="900" b="1" baseline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**  (</a:t>
                      </a:r>
                      <a:r>
                        <a:rPr lang="ko-KR" altLang="en-US" sz="900" b="1" baseline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만 </a:t>
                      </a:r>
                      <a:r>
                        <a:rPr lang="en-US" altLang="ko-KR" sz="900" b="1" baseline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**</a:t>
                      </a:r>
                      <a:r>
                        <a:rPr lang="ko-KR" altLang="en-US" sz="900" b="1" baseline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세</a:t>
                      </a:r>
                      <a:r>
                        <a:rPr lang="en-US" altLang="ko-KR" sz="900" b="1" baseline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900" b="1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1" dirty="0" smtClean="0">
                          <a:solidFill>
                            <a:schemeClr val="bg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전화번호</a:t>
                      </a:r>
                      <a:endParaRPr lang="ko-KR" altLang="en-US" sz="900" b="1" dirty="0">
                        <a:solidFill>
                          <a:schemeClr val="bg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01*-****-****</a:t>
                      </a:r>
                      <a:endParaRPr lang="ko-KR" altLang="en-US" sz="900" b="1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3447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1" dirty="0" smtClean="0">
                          <a:solidFill>
                            <a:schemeClr val="bg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현 주 소</a:t>
                      </a:r>
                      <a:endParaRPr lang="ko-KR" altLang="en-US" sz="900" b="1" dirty="0">
                        <a:solidFill>
                          <a:schemeClr val="bg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latinLnBrk="1"/>
                      <a:endParaRPr lang="ko-KR" altLang="en-US" sz="900" b="1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900" b="1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344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1" dirty="0" smtClean="0">
                          <a:solidFill>
                            <a:schemeClr val="bg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E-mail</a:t>
                      </a:r>
                      <a:endParaRPr lang="ko-KR" altLang="en-US" sz="900" b="1" dirty="0">
                        <a:solidFill>
                          <a:schemeClr val="bg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1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우대사항</a:t>
                      </a:r>
                      <a:endParaRPr lang="ko-KR" altLang="en-US" sz="900" b="1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보훈대상자 □  </a:t>
                      </a:r>
                      <a:r>
                        <a:rPr lang="en-US" altLang="ko-KR" sz="9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  </a:t>
                      </a:r>
                      <a:r>
                        <a:rPr lang="ko-KR" altLang="en-US" sz="900" b="1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장애대상 □</a:t>
                      </a:r>
                      <a:endParaRPr lang="ko-KR" altLang="en-US" sz="900" b="1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15" name="표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2652917"/>
              </p:ext>
            </p:extLst>
          </p:nvPr>
        </p:nvGraphicFramePr>
        <p:xfrm>
          <a:off x="155575" y="2496776"/>
          <a:ext cx="6575426" cy="12715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5360"/>
                <a:gridCol w="1224068"/>
                <a:gridCol w="1656092"/>
                <a:gridCol w="936052"/>
                <a:gridCol w="720040"/>
                <a:gridCol w="792044"/>
                <a:gridCol w="781770"/>
              </a:tblGrid>
              <a:tr h="304736">
                <a:tc rowSpan="5"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 smtClean="0">
                          <a:solidFill>
                            <a:schemeClr val="bg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학력</a:t>
                      </a:r>
                      <a:endParaRPr lang="en-US" altLang="ko-KR" sz="900" dirty="0" smtClean="0">
                        <a:solidFill>
                          <a:schemeClr val="bg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latinLnBrk="1"/>
                      <a:endParaRPr lang="en-US" altLang="ko-KR" sz="900" dirty="0" smtClean="0">
                        <a:solidFill>
                          <a:schemeClr val="bg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algn="ctr" latinLnBrk="1"/>
                      <a:r>
                        <a:rPr lang="ko-KR" altLang="en-US" sz="900" dirty="0" smtClean="0">
                          <a:solidFill>
                            <a:schemeClr val="bg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사항</a:t>
                      </a:r>
                      <a:endParaRPr lang="ko-KR" altLang="en-US" sz="900" dirty="0">
                        <a:solidFill>
                          <a:schemeClr val="bg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학 교 명</a:t>
                      </a:r>
                      <a:endParaRPr lang="ko-KR" altLang="en-US" sz="9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재 학 기 간</a:t>
                      </a:r>
                      <a:endParaRPr lang="ko-KR" altLang="en-US" sz="9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전 공</a:t>
                      </a:r>
                      <a:endParaRPr lang="ko-KR" altLang="en-US" sz="9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졸업구분</a:t>
                      </a:r>
                      <a:endParaRPr lang="ko-KR" altLang="en-US" sz="9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지 역</a:t>
                      </a:r>
                      <a:endParaRPr lang="ko-KR" altLang="en-US" sz="9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학 점</a:t>
                      </a:r>
                      <a:endParaRPr lang="ko-KR" altLang="en-US" sz="9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41857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ko-KR" altLang="en-US" sz="9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고등학교</a:t>
                      </a:r>
                      <a:endParaRPr lang="ko-KR" altLang="en-US" sz="900" b="1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9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</a:t>
                      </a:r>
                      <a:r>
                        <a:rPr lang="ko-KR" altLang="en-US" sz="9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년     월 </a:t>
                      </a:r>
                      <a:r>
                        <a:rPr lang="en-US" altLang="ko-KR" sz="9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~      </a:t>
                      </a:r>
                      <a:r>
                        <a:rPr lang="ko-KR" altLang="en-US" sz="9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년     월</a:t>
                      </a:r>
                      <a:endParaRPr lang="ko-KR" altLang="en-US" sz="900" b="1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1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졸업</a:t>
                      </a:r>
                      <a:endParaRPr lang="ko-KR" altLang="en-US" sz="900" b="1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1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    /</a:t>
                      </a:r>
                      <a:endParaRPr lang="ko-KR" altLang="en-US" sz="900" b="1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41281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ko-KR" altLang="en-US" sz="9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대학</a:t>
                      </a:r>
                      <a:r>
                        <a:rPr lang="en-US" altLang="ko-KR" sz="9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9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전문대</a:t>
                      </a:r>
                      <a:r>
                        <a:rPr lang="en-US" altLang="ko-KR" sz="9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900" b="1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9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   </a:t>
                      </a:r>
                      <a:r>
                        <a:rPr lang="ko-KR" altLang="en-US" sz="9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년     월 </a:t>
                      </a:r>
                      <a:r>
                        <a:rPr lang="en-US" altLang="ko-KR" sz="9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~      </a:t>
                      </a:r>
                      <a:r>
                        <a:rPr lang="ko-KR" altLang="en-US" sz="9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년     월</a:t>
                      </a:r>
                      <a:endParaRPr lang="ko-KR" altLang="en-US" sz="900" b="1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1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졸업</a:t>
                      </a:r>
                      <a:r>
                        <a:rPr lang="en-US" altLang="ko-KR" sz="9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</a:t>
                      </a:r>
                      <a:r>
                        <a:rPr lang="ko-KR" altLang="en-US" sz="900" b="1" dirty="0" err="1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졸예</a:t>
                      </a:r>
                      <a:endParaRPr lang="ko-KR" altLang="en-US" sz="900" b="1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1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    /</a:t>
                      </a:r>
                      <a:endParaRPr lang="ko-KR" altLang="en-US" sz="900" b="1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41857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ko-KR" altLang="en-US" sz="9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대학교</a:t>
                      </a:r>
                      <a:endParaRPr lang="ko-KR" altLang="en-US" sz="900" b="1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9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   </a:t>
                      </a:r>
                      <a:r>
                        <a:rPr lang="ko-KR" altLang="en-US" sz="9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년     월 </a:t>
                      </a:r>
                      <a:r>
                        <a:rPr lang="en-US" altLang="ko-KR" sz="9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~      </a:t>
                      </a:r>
                      <a:r>
                        <a:rPr lang="ko-KR" altLang="en-US" sz="9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년     월</a:t>
                      </a:r>
                      <a:endParaRPr lang="ko-KR" altLang="en-US" sz="900" b="1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1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졸업</a:t>
                      </a:r>
                      <a:r>
                        <a:rPr lang="en-US" altLang="ko-KR" sz="9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</a:t>
                      </a:r>
                      <a:r>
                        <a:rPr lang="ko-KR" altLang="en-US" sz="900" b="1" dirty="0" err="1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졸예</a:t>
                      </a:r>
                      <a:endParaRPr lang="ko-KR" altLang="en-US" sz="900" b="1" dirty="0" smtClean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1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    /</a:t>
                      </a:r>
                      <a:endParaRPr lang="ko-KR" altLang="en-US" sz="900" b="1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41857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ko-KR" altLang="en-US" sz="9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대학원</a:t>
                      </a:r>
                      <a:endParaRPr lang="ko-KR" altLang="en-US" sz="900" b="1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9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   </a:t>
                      </a:r>
                      <a:r>
                        <a:rPr lang="ko-KR" altLang="en-US" sz="9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년     월 </a:t>
                      </a:r>
                      <a:r>
                        <a:rPr lang="en-US" altLang="ko-KR" sz="9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~      </a:t>
                      </a:r>
                      <a:r>
                        <a:rPr lang="ko-KR" altLang="en-US" sz="9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년     월</a:t>
                      </a:r>
                      <a:endParaRPr lang="ko-KR" altLang="en-US" sz="900" b="1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1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졸업</a:t>
                      </a:r>
                      <a:r>
                        <a:rPr lang="en-US" altLang="ko-KR" sz="9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</a:t>
                      </a:r>
                      <a:r>
                        <a:rPr lang="ko-KR" altLang="en-US" sz="900" b="1" dirty="0" err="1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졸예</a:t>
                      </a:r>
                      <a:endParaRPr lang="ko-KR" altLang="en-US" sz="900" b="1" dirty="0" smtClean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1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    /</a:t>
                      </a:r>
                      <a:endParaRPr lang="ko-KR" altLang="en-US" sz="900" b="1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16" name="표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2571069"/>
              </p:ext>
            </p:extLst>
          </p:nvPr>
        </p:nvGraphicFramePr>
        <p:xfrm>
          <a:off x="160338" y="3877120"/>
          <a:ext cx="6575425" cy="12697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5360"/>
                <a:gridCol w="1224068"/>
                <a:gridCol w="1656092"/>
                <a:gridCol w="642638"/>
                <a:gridCol w="936052"/>
                <a:gridCol w="869445"/>
                <a:gridCol w="781770"/>
              </a:tblGrid>
              <a:tr h="304431">
                <a:tc rowSpan="5"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 smtClean="0">
                          <a:solidFill>
                            <a:schemeClr val="bg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경력</a:t>
                      </a:r>
                      <a:endParaRPr lang="en-US" altLang="ko-KR" sz="900" dirty="0" smtClean="0">
                        <a:solidFill>
                          <a:schemeClr val="bg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latinLnBrk="1"/>
                      <a:endParaRPr lang="en-US" altLang="ko-KR" sz="900" dirty="0" smtClean="0">
                        <a:solidFill>
                          <a:schemeClr val="bg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algn="ctr" latinLnBrk="1"/>
                      <a:r>
                        <a:rPr lang="ko-KR" altLang="en-US" sz="900" dirty="0" smtClean="0">
                          <a:solidFill>
                            <a:schemeClr val="bg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사항</a:t>
                      </a:r>
                      <a:endParaRPr lang="ko-KR" altLang="en-US" sz="900" dirty="0">
                        <a:solidFill>
                          <a:schemeClr val="bg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근 무 회 사</a:t>
                      </a:r>
                      <a:endParaRPr lang="ko-KR" altLang="en-US" sz="9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근 무 기 간</a:t>
                      </a:r>
                      <a:endParaRPr lang="ko-KR" altLang="en-US" sz="9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직 위</a:t>
                      </a:r>
                      <a:endParaRPr lang="ko-KR" altLang="en-US" sz="9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담 당 직 무</a:t>
                      </a:r>
                      <a:endParaRPr lang="ko-KR" altLang="en-US" sz="9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최종 연봉</a:t>
                      </a:r>
                      <a:endParaRPr lang="ko-KR" altLang="en-US" sz="9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퇴직 사유</a:t>
                      </a:r>
                      <a:endParaRPr lang="ko-KR" altLang="en-US" sz="9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41615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㈜</a:t>
                      </a:r>
                      <a:r>
                        <a:rPr lang="ko-KR" altLang="en-US" sz="900" b="1" dirty="0" err="1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지엔텔</a:t>
                      </a:r>
                      <a:endParaRPr lang="ko-KR" altLang="en-US" sz="900" b="1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ko-KR" altLang="en-US" sz="9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년     월 </a:t>
                      </a:r>
                      <a:r>
                        <a:rPr lang="en-US" altLang="ko-KR" sz="9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~      </a:t>
                      </a:r>
                      <a:r>
                        <a:rPr lang="ko-KR" altLang="en-US" sz="9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년     월</a:t>
                      </a:r>
                      <a:endParaRPr lang="ko-KR" altLang="en-US" sz="900" b="1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1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1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ko-KR" altLang="en-US" sz="9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만원</a:t>
                      </a:r>
                      <a:endParaRPr lang="ko-KR" altLang="en-US" sz="900" b="1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1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4103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1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9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   </a:t>
                      </a:r>
                      <a:r>
                        <a:rPr lang="ko-KR" altLang="en-US" sz="9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년     월 </a:t>
                      </a:r>
                      <a:r>
                        <a:rPr lang="en-US" altLang="ko-KR" sz="9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~      </a:t>
                      </a:r>
                      <a:r>
                        <a:rPr lang="ko-KR" altLang="en-US" sz="9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년     월</a:t>
                      </a:r>
                      <a:endParaRPr lang="ko-KR" altLang="en-US" sz="900" b="1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1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1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ko-KR" altLang="en-US" sz="9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만원</a:t>
                      </a:r>
                      <a:endParaRPr lang="ko-KR" altLang="en-US" sz="900" b="1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1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41039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1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9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   </a:t>
                      </a:r>
                      <a:r>
                        <a:rPr lang="ko-KR" altLang="en-US" sz="9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년     월 </a:t>
                      </a:r>
                      <a:r>
                        <a:rPr lang="en-US" altLang="ko-KR" sz="9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~      </a:t>
                      </a:r>
                      <a:r>
                        <a:rPr lang="ko-KR" altLang="en-US" sz="9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년     월</a:t>
                      </a:r>
                      <a:endParaRPr lang="ko-KR" altLang="en-US" sz="900" b="1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1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1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ko-KR" altLang="en-US" sz="9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만원</a:t>
                      </a:r>
                      <a:endParaRPr lang="ko-KR" altLang="en-US" sz="900" b="1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1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41615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1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9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   </a:t>
                      </a:r>
                      <a:r>
                        <a:rPr lang="ko-KR" altLang="en-US" sz="9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년     월 </a:t>
                      </a:r>
                      <a:r>
                        <a:rPr lang="en-US" altLang="ko-KR" sz="9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~      </a:t>
                      </a:r>
                      <a:r>
                        <a:rPr lang="ko-KR" altLang="en-US" sz="9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년     월</a:t>
                      </a:r>
                      <a:endParaRPr lang="ko-KR" altLang="en-US" sz="900" b="1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1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900" b="1" dirty="0" smtClean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ko-KR" altLang="en-US" sz="9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만원</a:t>
                      </a:r>
                      <a:endParaRPr lang="ko-KR" altLang="en-US" sz="900" b="1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1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18" name="표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6083836"/>
              </p:ext>
            </p:extLst>
          </p:nvPr>
        </p:nvGraphicFramePr>
        <p:xfrm>
          <a:off x="153988" y="5257464"/>
          <a:ext cx="6587381" cy="10296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6700"/>
                <a:gridCol w="2040227"/>
                <a:gridCol w="2040227"/>
                <a:gridCol w="2040227"/>
              </a:tblGrid>
              <a:tr h="304874">
                <a:tc rowSpan="4"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 smtClean="0">
                          <a:solidFill>
                            <a:schemeClr val="bg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자격</a:t>
                      </a:r>
                      <a:endParaRPr lang="en-US" altLang="ko-KR" sz="900" dirty="0" smtClean="0">
                        <a:solidFill>
                          <a:schemeClr val="bg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algn="ctr" latinLnBrk="1"/>
                      <a:endParaRPr lang="en-US" altLang="ko-KR" sz="900" dirty="0" smtClean="0">
                        <a:solidFill>
                          <a:schemeClr val="bg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algn="ctr" latinLnBrk="1"/>
                      <a:r>
                        <a:rPr lang="ko-KR" altLang="en-US" sz="900" dirty="0" smtClean="0">
                          <a:solidFill>
                            <a:schemeClr val="bg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사항</a:t>
                      </a:r>
                      <a:endParaRPr lang="ko-KR" altLang="en-US" sz="900" dirty="0">
                        <a:solidFill>
                          <a:schemeClr val="bg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자 격 명</a:t>
                      </a:r>
                      <a:endParaRPr lang="ko-KR" altLang="en-US" sz="9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 err="1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취</a:t>
                      </a:r>
                      <a:r>
                        <a:rPr lang="ko-KR" altLang="en-US" sz="9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득 일 자 </a:t>
                      </a:r>
                      <a:endParaRPr lang="ko-KR" altLang="en-US" sz="9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발 급 기 관</a:t>
                      </a:r>
                      <a:endParaRPr lang="ko-KR" altLang="en-US" sz="9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41967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1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    년        월</a:t>
                      </a:r>
                      <a:endParaRPr lang="ko-KR" altLang="en-US" sz="900" b="1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1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4139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1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    년       </a:t>
                      </a:r>
                      <a:r>
                        <a:rPr lang="ko-KR" altLang="en-US" sz="900" b="1" baseline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9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월</a:t>
                      </a: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1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4139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1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    년        월</a:t>
                      </a: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1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21" name="표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9812362"/>
              </p:ext>
            </p:extLst>
          </p:nvPr>
        </p:nvGraphicFramePr>
        <p:xfrm>
          <a:off x="1612900" y="908606"/>
          <a:ext cx="5129212" cy="2730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3972"/>
                <a:gridCol w="1864376"/>
                <a:gridCol w="655904"/>
                <a:gridCol w="1944960"/>
              </a:tblGrid>
              <a:tr h="27305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1" dirty="0" smtClean="0">
                          <a:solidFill>
                            <a:schemeClr val="bg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지원분야</a:t>
                      </a:r>
                      <a:endParaRPr lang="ko-KR" altLang="en-US" sz="900" b="1" dirty="0">
                        <a:solidFill>
                          <a:schemeClr val="bg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1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1" dirty="0" smtClean="0">
                          <a:solidFill>
                            <a:schemeClr val="bg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입사구분</a:t>
                      </a:r>
                      <a:endParaRPr lang="ko-KR" altLang="en-US" sz="900" b="1" dirty="0">
                        <a:solidFill>
                          <a:schemeClr val="bg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신입 </a:t>
                      </a:r>
                      <a:r>
                        <a:rPr lang="ko-KR" altLang="en-US" sz="9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□</a:t>
                      </a:r>
                      <a:r>
                        <a:rPr lang="ko-KR" altLang="en-US" sz="9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</a:t>
                      </a:r>
                      <a:r>
                        <a:rPr lang="en-US" altLang="ko-KR" sz="9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  </a:t>
                      </a:r>
                      <a:r>
                        <a:rPr lang="ko-KR" altLang="en-US" sz="9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경력 </a:t>
                      </a:r>
                      <a:r>
                        <a:rPr lang="ko-KR" altLang="en-US" sz="9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□</a:t>
                      </a:r>
                      <a:endParaRPr lang="ko-KR" altLang="en-US" sz="900" b="1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4" name="직사각형 3"/>
          <p:cNvSpPr/>
          <p:nvPr/>
        </p:nvSpPr>
        <p:spPr>
          <a:xfrm>
            <a:off x="99392" y="207917"/>
            <a:ext cx="6858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400" b="1" u="sng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입 </a:t>
            </a:r>
            <a:r>
              <a:rPr lang="ko-KR" altLang="en-US" sz="2400" b="1" u="sng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사 지 원 </a:t>
            </a:r>
            <a:r>
              <a:rPr lang="ko-KR" altLang="en-US" sz="2400" b="1" u="sng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서</a:t>
            </a:r>
          </a:p>
        </p:txBody>
      </p:sp>
      <p:graphicFrame>
        <p:nvGraphicFramePr>
          <p:cNvPr id="24" name="표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4598514"/>
              </p:ext>
            </p:extLst>
          </p:nvPr>
        </p:nvGraphicFramePr>
        <p:xfrm>
          <a:off x="160338" y="6409592"/>
          <a:ext cx="6581030" cy="9668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0350"/>
                <a:gridCol w="1224136"/>
                <a:gridCol w="864096"/>
                <a:gridCol w="1080120"/>
                <a:gridCol w="504056"/>
                <a:gridCol w="1080120"/>
                <a:gridCol w="1368152"/>
              </a:tblGrid>
              <a:tr h="241857">
                <a:tc rowSpan="4"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1" dirty="0" smtClean="0">
                          <a:solidFill>
                            <a:schemeClr val="bg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어학</a:t>
                      </a:r>
                      <a:endParaRPr lang="en-US" altLang="ko-KR" sz="900" b="1" dirty="0" smtClean="0">
                        <a:solidFill>
                          <a:schemeClr val="bg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algn="ctr" latinLnBrk="1"/>
                      <a:endParaRPr lang="en-US" altLang="ko-KR" sz="900" b="1" dirty="0" smtClean="0">
                        <a:solidFill>
                          <a:schemeClr val="bg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algn="ctr" latinLnBrk="1"/>
                      <a:r>
                        <a:rPr lang="ko-KR" altLang="en-US" sz="900" b="1" dirty="0" smtClean="0">
                          <a:solidFill>
                            <a:schemeClr val="bg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사항</a:t>
                      </a:r>
                      <a:endParaRPr lang="ko-KR" altLang="en-US" sz="900" b="1" dirty="0">
                        <a:solidFill>
                          <a:schemeClr val="bg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구 분</a:t>
                      </a:r>
                      <a:endParaRPr lang="ko-KR" altLang="en-US" sz="900" b="1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점 수</a:t>
                      </a:r>
                      <a:endParaRPr lang="ko-KR" altLang="en-US" sz="900" b="1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응 시 일</a:t>
                      </a:r>
                      <a:endParaRPr lang="ko-KR" altLang="en-US" sz="900" b="1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1" dirty="0" smtClean="0">
                          <a:solidFill>
                            <a:schemeClr val="bg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OA</a:t>
                      </a:r>
                    </a:p>
                    <a:p>
                      <a:pPr algn="ctr" latinLnBrk="1"/>
                      <a:r>
                        <a:rPr lang="ko-KR" altLang="en-US" sz="900" b="1" dirty="0" smtClean="0">
                          <a:solidFill>
                            <a:schemeClr val="bg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활용</a:t>
                      </a:r>
                      <a:endParaRPr lang="en-US" altLang="ko-KR" sz="900" b="1" dirty="0" smtClean="0">
                        <a:solidFill>
                          <a:schemeClr val="bg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algn="ctr" latinLnBrk="1"/>
                      <a:r>
                        <a:rPr lang="ko-KR" altLang="en-US" sz="900" b="1" dirty="0" smtClean="0">
                          <a:solidFill>
                            <a:schemeClr val="bg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능력</a:t>
                      </a:r>
                      <a:endParaRPr lang="en-US" altLang="ko-KR" sz="900" b="1" dirty="0" smtClean="0">
                        <a:solidFill>
                          <a:schemeClr val="bg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구 분</a:t>
                      </a:r>
                      <a:endParaRPr lang="ko-KR" altLang="en-US" sz="900" b="1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세부사항</a:t>
                      </a:r>
                      <a:endParaRPr lang="ko-KR" altLang="en-US" sz="900" b="1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41280">
                <a:tc vMerge="1">
                  <a:txBody>
                    <a:bodyPr/>
                    <a:lstStyle/>
                    <a:p>
                      <a:pPr algn="l" latinLnBrk="1"/>
                      <a:endParaRPr lang="ko-KR" altLang="en-US" sz="800" b="1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75" marR="91475" marT="45735" marB="45735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9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ex.)</a:t>
                      </a:r>
                      <a:r>
                        <a:rPr lang="en-US" altLang="ko-KR" sz="900" b="1" baseline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en-US" altLang="ko-KR" sz="900" b="1" dirty="0" err="1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OPIc</a:t>
                      </a:r>
                      <a:endParaRPr lang="ko-KR" altLang="en-US" sz="900" b="1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1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1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700" b="1" dirty="0" smtClean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75" marR="91475" marT="45735" marB="45735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ex.)</a:t>
                      </a:r>
                      <a:r>
                        <a:rPr lang="en-US" altLang="ko-KR" sz="900" b="1" baseline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Excel</a:t>
                      </a:r>
                      <a:endParaRPr lang="ko-KR" altLang="en-US" sz="900" b="1" dirty="0" smtClean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중</a:t>
                      </a:r>
                      <a:endParaRPr lang="ko-KR" altLang="en-US" sz="900" b="1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41857">
                <a:tc vMerge="1">
                  <a:txBody>
                    <a:bodyPr/>
                    <a:lstStyle/>
                    <a:p>
                      <a:pPr algn="l" latinLnBrk="1"/>
                      <a:endParaRPr lang="ko-KR" altLang="en-US" sz="800" b="1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75" marR="91475" marT="45735" marB="45735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9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ex.)</a:t>
                      </a:r>
                      <a:r>
                        <a:rPr lang="en-US" altLang="ko-KR" sz="900" b="1" baseline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TOEIC</a:t>
                      </a:r>
                      <a:endParaRPr lang="ko-KR" altLang="en-US" sz="900" b="1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1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1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900" b="1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75" marR="91475" marT="45735" marB="45735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1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1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41857">
                <a:tc vMerge="1">
                  <a:txBody>
                    <a:bodyPr/>
                    <a:lstStyle/>
                    <a:p>
                      <a:pPr algn="l" latinLnBrk="1"/>
                      <a:endParaRPr lang="ko-KR" altLang="en-US" sz="800" b="1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75" marR="91475" marT="45735" marB="45735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b="1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1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1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900" b="1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75" marR="91475" marT="45735" marB="45735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1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1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19388" y="9057456"/>
            <a:ext cx="62929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※ </a:t>
            </a:r>
            <a:r>
              <a:rPr lang="ko-KR" altLang="en-US" sz="120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당사는 채용절차의 공정화에 관한 법률을 준수하여 본 입사지원서 작성을 요청 합니다</a:t>
            </a:r>
            <a:r>
              <a:rPr lang="en-US" altLang="ko-KR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endParaRPr lang="ko-KR" altLang="en-US" sz="120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aphicFrame>
        <p:nvGraphicFramePr>
          <p:cNvPr id="12" name="표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8494359"/>
              </p:ext>
            </p:extLst>
          </p:nvPr>
        </p:nvGraphicFramePr>
        <p:xfrm>
          <a:off x="160338" y="7514541"/>
          <a:ext cx="6581030" cy="1385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0350"/>
                <a:gridCol w="1224136"/>
                <a:gridCol w="1944216"/>
                <a:gridCol w="504056"/>
                <a:gridCol w="1080120"/>
                <a:gridCol w="1368152"/>
              </a:tblGrid>
              <a:tr h="346320">
                <a:tc rowSpan="4"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1" dirty="0" smtClean="0">
                          <a:solidFill>
                            <a:schemeClr val="bg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병역</a:t>
                      </a:r>
                      <a:endParaRPr lang="en-US" altLang="ko-KR" sz="900" b="1" dirty="0" smtClean="0">
                        <a:solidFill>
                          <a:schemeClr val="bg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algn="ctr" latinLnBrk="1"/>
                      <a:endParaRPr lang="en-US" altLang="ko-KR" sz="900" b="1" dirty="0" smtClean="0">
                        <a:solidFill>
                          <a:schemeClr val="bg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algn="ctr" latinLnBrk="1"/>
                      <a:r>
                        <a:rPr lang="ko-KR" altLang="en-US" sz="900" b="1" dirty="0" smtClean="0">
                          <a:solidFill>
                            <a:schemeClr val="bg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사항</a:t>
                      </a:r>
                      <a:endParaRPr lang="ko-KR" altLang="en-US" sz="900" b="1" dirty="0">
                        <a:solidFill>
                          <a:schemeClr val="bg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1" dirty="0" err="1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군필여부</a:t>
                      </a:r>
                      <a:endParaRPr lang="ko-KR" altLang="en-US" sz="900" b="1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dirty="0" err="1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군필</a:t>
                      </a:r>
                      <a:r>
                        <a:rPr lang="ko-KR" altLang="en-US" sz="9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</a:t>
                      </a:r>
                      <a:r>
                        <a:rPr lang="ko-KR" altLang="en-US" sz="9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□</a:t>
                      </a:r>
                      <a:r>
                        <a:rPr lang="ko-KR" altLang="en-US" sz="9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 </a:t>
                      </a:r>
                      <a:r>
                        <a:rPr lang="en-US" altLang="ko-KR" sz="9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/  </a:t>
                      </a:r>
                      <a:r>
                        <a:rPr lang="ko-KR" altLang="en-US" sz="90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면제 </a:t>
                      </a:r>
                      <a:r>
                        <a:rPr lang="ko-KR" altLang="en-US" sz="900" b="1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□</a:t>
                      </a:r>
                      <a:endParaRPr lang="ko-KR" altLang="en-US" sz="900" smtClean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1" dirty="0" smtClean="0">
                          <a:solidFill>
                            <a:schemeClr val="bg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기타</a:t>
                      </a:r>
                      <a:endParaRPr lang="en-US" altLang="ko-KR" sz="900" b="1" dirty="0" smtClean="0">
                        <a:solidFill>
                          <a:schemeClr val="bg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algn="ctr" latinLnBrk="1"/>
                      <a:endParaRPr lang="en-US" altLang="ko-KR" sz="900" b="1" dirty="0" smtClean="0">
                        <a:solidFill>
                          <a:schemeClr val="bg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algn="ctr" latinLnBrk="1"/>
                      <a:r>
                        <a:rPr lang="ko-KR" altLang="en-US" sz="900" b="1" smtClean="0">
                          <a:solidFill>
                            <a:schemeClr val="bg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사항</a:t>
                      </a:r>
                      <a:endParaRPr lang="en-US" altLang="ko-KR" sz="900" b="1" dirty="0" smtClean="0">
                        <a:solidFill>
                          <a:schemeClr val="bg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종교</a:t>
                      </a:r>
                      <a:endParaRPr lang="ko-KR" altLang="en-US" sz="900" b="1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1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46320">
                <a:tc vMerge="1">
                  <a:txBody>
                    <a:bodyPr/>
                    <a:lstStyle/>
                    <a:p>
                      <a:pPr algn="l" latinLnBrk="1"/>
                      <a:endParaRPr lang="ko-KR" altLang="en-US" sz="800" b="1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75" marR="91475" marT="45735" marB="45735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병과</a:t>
                      </a:r>
                      <a:endParaRPr lang="ko-KR" altLang="en-US" sz="900" b="1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1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700" b="1" dirty="0" smtClean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75" marR="91475" marT="45735" marB="45735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취미</a:t>
                      </a: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1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46320">
                <a:tc vMerge="1">
                  <a:txBody>
                    <a:bodyPr/>
                    <a:lstStyle/>
                    <a:p>
                      <a:pPr algn="l" latinLnBrk="1"/>
                      <a:endParaRPr lang="ko-KR" altLang="en-US" sz="800" b="1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75" marR="91475" marT="45735" marB="45735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복무기간</a:t>
                      </a:r>
                      <a:endParaRPr lang="ko-KR" altLang="en-US" sz="900" b="1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1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900" b="1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75" marR="91475" marT="45735" marB="45735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특기</a:t>
                      </a:r>
                      <a:endParaRPr lang="ko-KR" altLang="en-US" sz="900" b="1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1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46320">
                <a:tc vMerge="1">
                  <a:txBody>
                    <a:bodyPr/>
                    <a:lstStyle/>
                    <a:p>
                      <a:pPr algn="l" latinLnBrk="1"/>
                      <a:endParaRPr lang="ko-KR" altLang="en-US" sz="800" b="1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75" marR="91475" marT="45735" marB="45735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면제사유</a:t>
                      </a:r>
                      <a:endParaRPr lang="ko-KR" altLang="en-US" sz="900" b="1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1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900" b="1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75" marR="91475" marT="45735" marB="45735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해외여행 </a:t>
                      </a:r>
                      <a:endParaRPr lang="en-US" altLang="ko-KR" sz="900" b="1" dirty="0" smtClean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algn="ctr" latinLnBrk="1"/>
                      <a:r>
                        <a:rPr lang="ko-KR" altLang="en-US" sz="9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결격사유</a:t>
                      </a:r>
                      <a:endParaRPr lang="ko-KR" altLang="en-US" sz="900" b="1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있음 </a:t>
                      </a:r>
                      <a:r>
                        <a:rPr lang="ko-KR" altLang="en-US" sz="9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□</a:t>
                      </a:r>
                      <a:r>
                        <a:rPr lang="ko-KR" altLang="en-US" sz="9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 </a:t>
                      </a:r>
                      <a:r>
                        <a:rPr lang="en-US" altLang="ko-KR" sz="9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/  </a:t>
                      </a:r>
                      <a:r>
                        <a:rPr lang="ko-KR" altLang="en-US" sz="90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없음 </a:t>
                      </a:r>
                      <a:r>
                        <a:rPr lang="ko-KR" altLang="en-US" sz="900" b="1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□</a:t>
                      </a:r>
                      <a:endParaRPr lang="ko-KR" altLang="en-US" sz="900" smtClean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3196436"/>
              </p:ext>
            </p:extLst>
          </p:nvPr>
        </p:nvGraphicFramePr>
        <p:xfrm>
          <a:off x="188640" y="776536"/>
          <a:ext cx="6480720" cy="85001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0720"/>
              </a:tblGrid>
              <a:tr h="242798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① 성장과정</a:t>
                      </a:r>
                      <a:endParaRPr lang="ko-KR" alt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8924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42798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00" b="1" dirty="0" smtClean="0">
                          <a:solidFill>
                            <a:schemeClr val="tx1"/>
                          </a:solidFill>
                        </a:rPr>
                        <a:t>② 지원동기</a:t>
                      </a:r>
                      <a:endParaRPr lang="ko-KR" altLang="en-US" sz="1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8924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42798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00" b="1" dirty="0" smtClean="0">
                          <a:solidFill>
                            <a:schemeClr val="tx1"/>
                          </a:solidFill>
                        </a:rPr>
                        <a:t>③ 학교생활 </a:t>
                      </a:r>
                      <a:r>
                        <a:rPr lang="en-US" altLang="ko-KR" sz="1000" b="1" dirty="0" smtClean="0">
                          <a:solidFill>
                            <a:schemeClr val="tx1"/>
                          </a:solidFill>
                        </a:rPr>
                        <a:t>or</a:t>
                      </a:r>
                      <a:r>
                        <a:rPr lang="en-US" altLang="ko-KR" sz="10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1000" b="1" baseline="0" smtClean="0">
                          <a:solidFill>
                            <a:schemeClr val="tx1"/>
                          </a:solidFill>
                        </a:rPr>
                        <a:t>회사생활</a:t>
                      </a:r>
                      <a:endParaRPr lang="ko-KR" altLang="en-US" sz="1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892486">
                <a:tc>
                  <a:txBody>
                    <a:bodyPr/>
                    <a:lstStyle/>
                    <a:p>
                      <a:pPr latinLnBrk="1"/>
                      <a:endParaRPr lang="ko-KR" altLang="en-US" sz="9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42798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00" b="1" dirty="0" smtClean="0">
                          <a:solidFill>
                            <a:schemeClr val="tx1"/>
                          </a:solidFill>
                        </a:rPr>
                        <a:t>④ 입사 후 포부 및 특기사항</a:t>
                      </a:r>
                      <a:endParaRPr lang="ko-KR" altLang="en-US" sz="1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847351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4" name="직사각형 3"/>
          <p:cNvSpPr/>
          <p:nvPr/>
        </p:nvSpPr>
        <p:spPr>
          <a:xfrm>
            <a:off x="0" y="207917"/>
            <a:ext cx="23488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2400" b="1" u="sng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자 기 소 개 </a:t>
            </a:r>
            <a:r>
              <a:rPr lang="ko-KR" altLang="en-US" sz="2400" b="1" u="sng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서</a:t>
            </a:r>
          </a:p>
        </p:txBody>
      </p:sp>
    </p:spTree>
    <p:extLst>
      <p:ext uri="{BB962C8B-B14F-4D97-AF65-F5344CB8AC3E}">
        <p14:creationId xmlns:p14="http://schemas.microsoft.com/office/powerpoint/2010/main" val="37628991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9078934"/>
              </p:ext>
            </p:extLst>
          </p:nvPr>
        </p:nvGraphicFramePr>
        <p:xfrm>
          <a:off x="188640" y="1271744"/>
          <a:ext cx="6480720" cy="79967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0720"/>
              </a:tblGrid>
              <a:tr h="242728"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u="none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질문</a:t>
                      </a:r>
                      <a:r>
                        <a:rPr lang="en-US" altLang="ko-KR" sz="1000" u="none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1) </a:t>
                      </a:r>
                      <a:r>
                        <a:rPr lang="ko-KR" altLang="en-US" sz="1000" u="none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사람은 모두 개성이 있습니다</a:t>
                      </a:r>
                      <a:r>
                        <a:rPr lang="en-US" altLang="ko-KR" sz="1000" u="none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. </a:t>
                      </a:r>
                      <a:r>
                        <a:rPr lang="ko-KR" altLang="en-US" sz="1000" u="sng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본인의 개성</a:t>
                      </a:r>
                      <a:r>
                        <a:rPr lang="ko-KR" altLang="en-US" sz="1000" u="none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이 무엇이라고 생각합니까</a:t>
                      </a:r>
                      <a:r>
                        <a:rPr lang="en-US" altLang="ko-KR" sz="1000" u="none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? (</a:t>
                      </a:r>
                      <a:r>
                        <a:rPr lang="ko-KR" altLang="en-US" sz="1000" u="none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본인 성격의 장</a:t>
                      </a:r>
                      <a:r>
                        <a:rPr lang="en-US" altLang="ko-KR" sz="1000" u="none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/</a:t>
                      </a:r>
                      <a:r>
                        <a:rPr lang="ko-KR" altLang="en-US" sz="1000" u="none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단점 포함</a:t>
                      </a:r>
                      <a:r>
                        <a:rPr lang="en-US" altLang="ko-KR" sz="1000" u="none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)</a:t>
                      </a: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336337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94433"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b="1" u="none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질문</a:t>
                      </a:r>
                      <a:r>
                        <a:rPr lang="en-US" altLang="ko-KR" sz="1000" b="1" u="none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2) </a:t>
                      </a:r>
                      <a:r>
                        <a:rPr lang="ko-KR" altLang="en-US" sz="1000" b="1" u="none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인생을 살아가면서 많은 </a:t>
                      </a:r>
                      <a:r>
                        <a:rPr lang="ko-KR" altLang="en-US" sz="1000" b="1" u="sng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성취와 실패</a:t>
                      </a:r>
                      <a:r>
                        <a:rPr lang="ko-KR" altLang="en-US" sz="1000" b="1" u="none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를 경험했을 것입니다</a:t>
                      </a:r>
                      <a:r>
                        <a:rPr lang="en-US" altLang="ko-KR" sz="1000" b="1" u="none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. </a:t>
                      </a:r>
                      <a:r>
                        <a:rPr lang="ko-KR" altLang="en-US" sz="1000" b="1" u="none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그 중 가장 성공했다고 생각하는 경험을 </a:t>
                      </a:r>
                      <a:endParaRPr lang="en-US" altLang="ko-KR" sz="1000" b="1" u="none" dirty="0" smtClean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algn="l" latinLnBrk="1"/>
                      <a:r>
                        <a:rPr lang="en-US" altLang="ko-KR" sz="1000" b="1" u="none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        </a:t>
                      </a:r>
                      <a:r>
                        <a:rPr lang="ko-KR" altLang="en-US" sz="1000" b="1" u="none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한가지 골라 구체적으로 작성하세요</a:t>
                      </a:r>
                      <a:r>
                        <a:rPr lang="en-US" altLang="ko-KR" sz="1000" b="1" u="none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. </a:t>
                      </a: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277445">
                <a:tc>
                  <a:txBody>
                    <a:bodyPr/>
                    <a:lstStyle/>
                    <a:p>
                      <a:pPr latinLnBrk="1"/>
                      <a:endParaRPr lang="ko-KR" altLang="en-US" sz="9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94433"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b="1" u="none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질문</a:t>
                      </a:r>
                      <a:r>
                        <a:rPr lang="en-US" altLang="ko-KR" sz="1000" b="1" u="none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3) </a:t>
                      </a:r>
                      <a:r>
                        <a:rPr lang="ko-KR" altLang="en-US" sz="1000" b="1" u="none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자신이 살아오면서 많은 의사결정 상황이 있었을 것입니다</a:t>
                      </a:r>
                      <a:r>
                        <a:rPr lang="en-US" altLang="ko-KR" sz="1000" b="1" u="none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.</a:t>
                      </a:r>
                      <a:r>
                        <a:rPr lang="en-US" altLang="ko-KR" sz="1000" b="1" u="none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000" b="1" u="none" baseline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그 중에서 가장 </a:t>
                      </a:r>
                      <a:r>
                        <a:rPr lang="ko-KR" altLang="en-US" sz="1000" b="1" u="sng" baseline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힘들었던 의사결정</a:t>
                      </a:r>
                      <a:r>
                        <a:rPr lang="ko-KR" altLang="en-US" sz="1000" b="1" u="none" baseline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은</a:t>
                      </a:r>
                      <a:endParaRPr lang="en-US" altLang="ko-KR" sz="1000" b="1" u="none" baseline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algn="l" latinLnBrk="1"/>
                      <a:r>
                        <a:rPr lang="en-US" altLang="ko-KR" sz="1000" b="1" u="none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        </a:t>
                      </a:r>
                      <a:r>
                        <a:rPr lang="ko-KR" altLang="en-US" sz="1000" b="1" u="none" baseline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무엇 이었으며</a:t>
                      </a:r>
                      <a:r>
                        <a:rPr lang="en-US" altLang="ko-KR" sz="1000" b="1" u="none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b="1" u="none" baseline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그 의사결정을 통해 배운 것은 무엇이었습니까</a:t>
                      </a:r>
                      <a:r>
                        <a:rPr lang="en-US" altLang="ko-KR" sz="1000" b="1" u="none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?</a:t>
                      </a:r>
                      <a:endParaRPr lang="en-US" altLang="ko-KR" sz="900" b="1" u="sng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346623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5" name="직사각형 4"/>
          <p:cNvSpPr/>
          <p:nvPr/>
        </p:nvSpPr>
        <p:spPr>
          <a:xfrm>
            <a:off x="170249" y="764789"/>
            <a:ext cx="6499112" cy="4610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ko-KR" altLang="en-US" sz="105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다음에 </a:t>
            </a:r>
            <a:r>
              <a:rPr lang="ko-KR" altLang="en-US" sz="105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제시되는 각 </a:t>
            </a:r>
            <a:r>
              <a:rPr lang="ko-KR" altLang="en-US" sz="1050" b="1" u="sng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역량 별 작성</a:t>
            </a:r>
            <a:r>
              <a:rPr lang="ko-KR" altLang="en-US" sz="105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은 본인이 실제 경험한 사실이나 진솔한 의견을 구체적으로 </a:t>
            </a:r>
            <a:r>
              <a:rPr lang="ko-KR" altLang="en-US" sz="105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작성하여 주시기 </a:t>
            </a:r>
            <a:r>
              <a:rPr lang="ko-KR" altLang="en-US" sz="105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바랍니다</a:t>
            </a:r>
            <a:r>
              <a:rPr lang="en-US" altLang="ko-KR" sz="105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  <a:endParaRPr lang="ko-KR" altLang="en-US" sz="105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537588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0493654"/>
              </p:ext>
            </p:extLst>
          </p:nvPr>
        </p:nvGraphicFramePr>
        <p:xfrm>
          <a:off x="160338" y="827089"/>
          <a:ext cx="6581775" cy="842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6414"/>
                <a:gridCol w="1224136"/>
                <a:gridCol w="864096"/>
                <a:gridCol w="576064"/>
                <a:gridCol w="2881065"/>
              </a:tblGrid>
              <a:tr h="37928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근 무 회 사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2" marR="91432" marT="45719" marB="45719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근 무 기 간</a:t>
                      </a:r>
                      <a:endParaRPr lang="en-US" altLang="ko-KR" sz="1000" dirty="0" smtClean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2" marR="91432" marT="45719" marB="45719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근 무 부 서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2" marR="91432" marT="45719" marB="45719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직 위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2" marR="91432" marT="45719" marB="45719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담당업무 및 주요실적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2" marR="91432" marT="45719" marB="45719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168805">
                <a:tc>
                  <a:txBody>
                    <a:bodyPr/>
                    <a:lstStyle/>
                    <a:p>
                      <a:pPr algn="ctr"/>
                      <a:endParaRPr lang="ko-KR" altLang="en-US" sz="1000" b="1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2" marR="91432" marT="45719" marB="45719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년  월  </a:t>
                      </a:r>
                      <a:endParaRPr lang="en-US" altLang="ko-KR" sz="900" b="1" dirty="0" smtClean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algn="ctr" latinLnBrk="1"/>
                      <a:r>
                        <a:rPr lang="en-US" altLang="ko-KR" sz="9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~</a:t>
                      </a:r>
                    </a:p>
                    <a:p>
                      <a:pPr algn="ctr" latinLnBrk="1"/>
                      <a:r>
                        <a:rPr lang="ko-KR" altLang="en-US" sz="9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년  월</a:t>
                      </a:r>
                      <a:endParaRPr lang="en-US" altLang="ko-KR" sz="900" b="1" dirty="0" smtClean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algn="ctr" latinLnBrk="1"/>
                      <a:r>
                        <a:rPr lang="en-US" altLang="ko-KR" sz="9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(**</a:t>
                      </a:r>
                      <a:r>
                        <a:rPr lang="ko-KR" altLang="en-US" sz="9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년 </a:t>
                      </a:r>
                      <a:r>
                        <a:rPr lang="en-US" altLang="ko-KR" sz="9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**</a:t>
                      </a:r>
                      <a:r>
                        <a:rPr lang="ko-KR" altLang="en-US" sz="9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개월</a:t>
                      </a:r>
                      <a:r>
                        <a:rPr lang="en-US" altLang="ko-KR" sz="9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marL="91432" marR="91432" marT="45719" marB="45719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2" marR="91432" marT="45719" marB="45719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2" marR="91432" marT="45719" marB="45719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2" marR="91432" marT="45719" marB="45719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05503"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1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2" marR="91432" marT="45719" marB="45719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년  월  </a:t>
                      </a:r>
                      <a:endParaRPr lang="en-US" altLang="ko-KR" sz="900" b="1" dirty="0" smtClean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algn="ctr" latinLnBrk="1"/>
                      <a:r>
                        <a:rPr lang="en-US" altLang="ko-KR" sz="9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~</a:t>
                      </a:r>
                    </a:p>
                    <a:p>
                      <a:pPr algn="ctr" latinLnBrk="1"/>
                      <a:r>
                        <a:rPr lang="ko-KR" altLang="en-US" sz="9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년  월</a:t>
                      </a:r>
                      <a:endParaRPr lang="en-US" altLang="ko-KR" sz="900" b="1" dirty="0" smtClean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algn="ctr" latinLnBrk="1"/>
                      <a:r>
                        <a:rPr lang="en-US" altLang="ko-KR" sz="9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(**</a:t>
                      </a:r>
                      <a:r>
                        <a:rPr lang="ko-KR" altLang="en-US" sz="9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년 </a:t>
                      </a:r>
                      <a:r>
                        <a:rPr lang="en-US" altLang="ko-KR" sz="9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**</a:t>
                      </a:r>
                      <a:r>
                        <a:rPr lang="ko-KR" altLang="en-US" sz="9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개월</a:t>
                      </a:r>
                      <a:r>
                        <a:rPr lang="en-US" altLang="ko-KR" sz="9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marL="91432" marR="91432" marT="45719" marB="45719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2" marR="91432" marT="45719" marB="45719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2" marR="91432" marT="45719" marB="45719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2" marR="91432" marT="45719" marB="45719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05503"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1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2" marR="91432" marT="45719" marB="45719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년  월  </a:t>
                      </a:r>
                      <a:endParaRPr lang="en-US" altLang="ko-KR" sz="900" b="1" dirty="0" smtClean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algn="ctr" latinLnBrk="1"/>
                      <a:r>
                        <a:rPr lang="en-US" altLang="ko-KR" sz="9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~</a:t>
                      </a:r>
                    </a:p>
                    <a:p>
                      <a:pPr algn="ctr" latinLnBrk="1"/>
                      <a:r>
                        <a:rPr lang="ko-KR" altLang="en-US" sz="9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년  월</a:t>
                      </a:r>
                      <a:endParaRPr lang="en-US" altLang="ko-KR" sz="900" b="1" dirty="0" smtClean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algn="ctr" latinLnBrk="1"/>
                      <a:r>
                        <a:rPr lang="en-US" altLang="ko-KR" sz="9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(**</a:t>
                      </a:r>
                      <a:r>
                        <a:rPr lang="ko-KR" altLang="en-US" sz="9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년 </a:t>
                      </a:r>
                      <a:r>
                        <a:rPr lang="en-US" altLang="ko-KR" sz="9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**</a:t>
                      </a:r>
                      <a:r>
                        <a:rPr lang="ko-KR" altLang="en-US" sz="9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개월</a:t>
                      </a:r>
                      <a:r>
                        <a:rPr lang="en-US" altLang="ko-KR" sz="9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marL="91432" marR="91432" marT="45719" marB="45719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2" marR="91432" marT="45719" marB="45719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2" marR="91432" marT="45719" marB="45719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2" marR="91432" marT="45719" marB="45719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05503"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1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2" marR="91432" marT="45719" marB="45719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년  월  </a:t>
                      </a:r>
                      <a:endParaRPr lang="en-US" altLang="ko-KR" sz="900" b="1" dirty="0" smtClean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algn="ctr" latinLnBrk="1"/>
                      <a:r>
                        <a:rPr lang="en-US" altLang="ko-KR" sz="9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~</a:t>
                      </a:r>
                    </a:p>
                    <a:p>
                      <a:pPr algn="ctr" latinLnBrk="1"/>
                      <a:r>
                        <a:rPr lang="ko-KR" altLang="en-US" sz="9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년  월</a:t>
                      </a:r>
                      <a:endParaRPr lang="en-US" altLang="ko-KR" sz="900" b="1" dirty="0" smtClean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algn="ctr" latinLnBrk="1"/>
                      <a:r>
                        <a:rPr lang="en-US" altLang="ko-KR" sz="9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(**</a:t>
                      </a:r>
                      <a:r>
                        <a:rPr lang="ko-KR" altLang="en-US" sz="9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년 </a:t>
                      </a:r>
                      <a:r>
                        <a:rPr lang="en-US" altLang="ko-KR" sz="9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**</a:t>
                      </a:r>
                      <a:r>
                        <a:rPr lang="ko-KR" altLang="en-US" sz="9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개월</a:t>
                      </a:r>
                      <a:r>
                        <a:rPr lang="en-US" altLang="ko-KR" sz="9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marL="91432" marR="91432" marT="45719" marB="45719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2" marR="91432" marT="45719" marB="45719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2" marR="91432" marT="45719" marB="45719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2" marR="91432" marT="45719" marB="45719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593712"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1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2" marR="91432" marT="45719" marB="45719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년  월  </a:t>
                      </a:r>
                      <a:endParaRPr lang="en-US" altLang="ko-KR" sz="900" b="1" dirty="0" smtClean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algn="ctr" latinLnBrk="1"/>
                      <a:r>
                        <a:rPr lang="en-US" altLang="ko-KR" sz="9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~</a:t>
                      </a:r>
                    </a:p>
                    <a:p>
                      <a:pPr algn="ctr" latinLnBrk="1"/>
                      <a:r>
                        <a:rPr lang="ko-KR" altLang="en-US" sz="9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년  월</a:t>
                      </a:r>
                      <a:endParaRPr lang="en-US" altLang="ko-KR" sz="900" b="1" dirty="0" smtClean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algn="ctr" latinLnBrk="1"/>
                      <a:r>
                        <a:rPr lang="en-US" altLang="ko-KR" sz="9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(**</a:t>
                      </a:r>
                      <a:r>
                        <a:rPr lang="ko-KR" altLang="en-US" sz="9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년 </a:t>
                      </a:r>
                      <a:r>
                        <a:rPr lang="en-US" altLang="ko-KR" sz="9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**</a:t>
                      </a:r>
                      <a:r>
                        <a:rPr lang="ko-KR" altLang="en-US" sz="9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개월</a:t>
                      </a:r>
                      <a:r>
                        <a:rPr lang="en-US" altLang="ko-KR" sz="9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marL="91432" marR="91432" marT="45719" marB="45719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2" marR="91432" marT="45719" marB="45719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2" marR="91432" marT="45719" marB="45719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2" marR="91432" marT="45719" marB="45719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32847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소 계</a:t>
                      </a:r>
                      <a:endParaRPr lang="ko-KR" altLang="en-US" sz="1000" b="1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2" marR="91432" marT="45719" marB="45719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**</a:t>
                      </a:r>
                      <a:r>
                        <a:rPr lang="ko-KR" altLang="en-US" sz="9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년 </a:t>
                      </a:r>
                      <a:r>
                        <a:rPr lang="en-US" altLang="ko-KR" sz="9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**</a:t>
                      </a:r>
                      <a:r>
                        <a:rPr lang="ko-KR" altLang="en-US" sz="9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개월</a:t>
                      </a:r>
                      <a:endParaRPr lang="en-US" altLang="ko-KR" sz="900" b="1" dirty="0" smtClean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2" marR="91432" marT="45719" marB="45719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2" marR="91432" marT="45719" marB="45719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2" marR="91432" marT="45719" marB="45719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2" marR="91432" marT="45719" marB="45719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32847"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# </a:t>
                      </a:r>
                      <a:r>
                        <a:rPr lang="ko-KR" altLang="en-US" sz="1000" b="1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희망연봉 </a:t>
                      </a:r>
                      <a:r>
                        <a:rPr lang="en-US" altLang="ko-KR" sz="10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000" b="1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경력 지원 시 작성</a:t>
                      </a:r>
                      <a:r>
                        <a:rPr lang="en-US" altLang="ko-KR" sz="10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1000" b="1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2" marR="91432" marT="45719" marB="45719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en-US" altLang="ko-KR" sz="900" b="1" dirty="0" smtClean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2" marR="91432" marT="45719" marB="45719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만원</a:t>
                      </a:r>
                      <a:endParaRPr lang="ko-KR" altLang="en-US" sz="9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2" marR="91432" marT="45719" marB="45719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2" marR="91432" marT="45719" marB="45719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2" marR="91432" marT="45719" marB="45719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4" name="직사각형 3"/>
          <p:cNvSpPr/>
          <p:nvPr/>
        </p:nvSpPr>
        <p:spPr>
          <a:xfrm>
            <a:off x="0" y="200472"/>
            <a:ext cx="22768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2400" b="1" u="sng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경 </a:t>
            </a:r>
            <a:r>
              <a:rPr lang="ko-KR" altLang="en-US" sz="2400" b="1" u="sng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력</a:t>
            </a:r>
            <a:r>
              <a:rPr lang="ko-KR" altLang="en-US" sz="2400" b="1" u="sng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소 개 서</a:t>
            </a:r>
            <a:endParaRPr lang="ko-KR" altLang="en-US" sz="2400" b="1" u="sng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30508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6"/>
          <p:cNvSpPr txBox="1">
            <a:spLocks noChangeArrowheads="1"/>
          </p:cNvSpPr>
          <p:nvPr/>
        </p:nvSpPr>
        <p:spPr bwMode="auto">
          <a:xfrm>
            <a:off x="188913" y="1752531"/>
            <a:ext cx="6408737" cy="1892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ko-KR" altLang="en-US" sz="1200" b="1" dirty="0" smtClean="0"/>
              <a:t>   본인은 </a:t>
            </a:r>
            <a:r>
              <a:rPr lang="ko-KR" altLang="en-US" sz="1200" b="1" dirty="0"/>
              <a:t>회사가 개인정보 관련 법령에 따라 아래의 내용과 같이 본인의 개인정보를 수집 </a:t>
            </a:r>
            <a:r>
              <a:rPr lang="en-US" altLang="ko-KR" sz="1200" b="1" dirty="0"/>
              <a:t>· </a:t>
            </a:r>
            <a:r>
              <a:rPr lang="ko-KR" altLang="en-US" sz="1200" b="1"/>
              <a:t>이용하는 것에 동의합니다</a:t>
            </a:r>
            <a:r>
              <a:rPr lang="en-US" altLang="ko-KR" sz="1200" b="1" dirty="0"/>
              <a:t>.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endParaRPr lang="en-US" altLang="ko-KR" sz="1200" dirty="0"/>
          </a:p>
          <a:p>
            <a:pPr marL="1524000" indent="-152400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ko-KR" altLang="en-US" sz="1200" dirty="0"/>
              <a:t>● 수집 및 이용목적 </a:t>
            </a:r>
            <a:r>
              <a:rPr lang="en-US" altLang="ko-KR" sz="1200" dirty="0"/>
              <a:t>: </a:t>
            </a:r>
            <a:r>
              <a:rPr lang="ko-KR" altLang="en-US" sz="1200"/>
              <a:t>채용을 위한 </a:t>
            </a:r>
            <a:r>
              <a:rPr lang="ko-KR" altLang="en-US" sz="1200" smtClean="0"/>
              <a:t>서류전형</a:t>
            </a:r>
            <a:r>
              <a:rPr lang="en-US" altLang="ko-KR" sz="1200" dirty="0" smtClean="0"/>
              <a:t>/</a:t>
            </a:r>
            <a:r>
              <a:rPr lang="ko-KR" altLang="en-US" sz="1200" smtClean="0"/>
              <a:t>인적성검사</a:t>
            </a:r>
            <a:r>
              <a:rPr lang="en-US" altLang="ko-KR" sz="1200" dirty="0" smtClean="0"/>
              <a:t>/</a:t>
            </a:r>
            <a:r>
              <a:rPr lang="ko-KR" altLang="en-US" sz="1200" smtClean="0"/>
              <a:t>면접전형</a:t>
            </a:r>
            <a:r>
              <a:rPr lang="en-US" altLang="ko-KR" sz="1200" dirty="0" smtClean="0"/>
              <a:t>/</a:t>
            </a:r>
            <a:r>
              <a:rPr lang="ko-KR" altLang="en-US" sz="1200" smtClean="0"/>
              <a:t>채용검진 </a:t>
            </a:r>
            <a:r>
              <a:rPr lang="ko-KR" altLang="en-US" sz="1200"/>
              <a:t>진행 및 고지사항 통지</a:t>
            </a:r>
            <a:endParaRPr lang="en-US" altLang="ko-KR" sz="1200" dirty="0"/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endParaRPr lang="ko-KR" altLang="en-US" sz="600" dirty="0"/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ko-KR" altLang="en-US" sz="1200" dirty="0"/>
              <a:t>● 수집 및 이용항목</a:t>
            </a:r>
          </a:p>
        </p:txBody>
      </p:sp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0909528"/>
              </p:ext>
            </p:extLst>
          </p:nvPr>
        </p:nvGraphicFramePr>
        <p:xfrm>
          <a:off x="511175" y="3656856"/>
          <a:ext cx="5870575" cy="1438275"/>
        </p:xfrm>
        <a:graphic>
          <a:graphicData uri="http://schemas.openxmlformats.org/drawingml/2006/table">
            <a:tbl>
              <a:tblPr/>
              <a:tblGrid>
                <a:gridCol w="470172"/>
                <a:gridCol w="936070"/>
                <a:gridCol w="4464333"/>
              </a:tblGrid>
              <a:tr h="559902"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일반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정보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9482" marR="39482" marT="36014" marB="3601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필수적 정보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9482" marR="39482" marT="36014" marB="3601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성명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생년월일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성별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주소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000" kern="0" spc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이메일 주소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휴대폰번호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사진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병역사항</a:t>
                      </a:r>
                      <a:r>
                        <a:rPr lang="en-US" altLang="ko-KR" sz="1000" kern="0" spc="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학력사항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자기소개</a:t>
                      </a:r>
                    </a:p>
                  </a:txBody>
                  <a:tcPr marL="39482" marR="39482" marT="36014" marB="3601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990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선택적 정보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9482" marR="39482" marT="36014" marB="3601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외국어성적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자격</a:t>
                      </a:r>
                      <a:r>
                        <a:rPr lang="en-US" altLang="ko-KR" sz="1000" kern="0" spc="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</a:t>
                      </a: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면허정보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경력사항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000" kern="0" spc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기타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입사지원자가 기록하는 정보</a:t>
                      </a:r>
                    </a:p>
                  </a:txBody>
                  <a:tcPr marL="39482" marR="39482" marT="36014" marB="3601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471"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민감정보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9482" marR="39482" marT="36014" marB="3601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국가유공자 여부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보훈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),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장애유무</a:t>
                      </a:r>
                    </a:p>
                  </a:txBody>
                  <a:tcPr marL="39482" marR="39482" marT="36014" marB="3601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TextBox 9"/>
          <p:cNvSpPr txBox="1">
            <a:spLocks noChangeArrowheads="1"/>
          </p:cNvSpPr>
          <p:nvPr/>
        </p:nvSpPr>
        <p:spPr bwMode="auto">
          <a:xfrm>
            <a:off x="188913" y="5231154"/>
            <a:ext cx="6408737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ko-KR" altLang="en-US" sz="1200" dirty="0"/>
              <a:t>● 개인정보 보유 및 이용기간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ko-KR" altLang="en-US" sz="1200" dirty="0"/>
              <a:t>    채용전형이 종료된 후 합격자를 제외한 입사지원자의 개인정보는  합격발표 후１개월 </a:t>
            </a:r>
            <a:endParaRPr lang="en-US" altLang="ko-KR" sz="1200" dirty="0"/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ko-KR" sz="1200" dirty="0"/>
              <a:t>    </a:t>
            </a:r>
            <a:r>
              <a:rPr lang="ko-KR" altLang="en-US" sz="1200"/>
              <a:t>이내에 파기합니다</a:t>
            </a:r>
            <a:r>
              <a:rPr lang="en-US" altLang="ko-KR" sz="1200" dirty="0"/>
              <a:t>.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endParaRPr lang="ko-KR" altLang="en-US" sz="600" dirty="0"/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ko-KR" altLang="en-US" sz="1200" dirty="0"/>
              <a:t>● 동의를 거부할 권리 및 동의를 거부할 경우의 불이익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ko-KR" altLang="en-US" sz="1200" dirty="0"/>
              <a:t>    상기 일반정보의 선택적 정보 및 </a:t>
            </a:r>
            <a:r>
              <a:rPr lang="ko-KR" altLang="en-US" sz="1200" dirty="0" err="1"/>
              <a:t>민감정보에</a:t>
            </a:r>
            <a:r>
              <a:rPr lang="ko-KR" altLang="en-US" sz="1200" dirty="0"/>
              <a:t> 대하여 동의를 거부하고 기재를 하지 아니   </a:t>
            </a:r>
            <a:endParaRPr lang="en-US" altLang="ko-KR" sz="1200" dirty="0"/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ko-KR" sz="1200" dirty="0"/>
              <a:t>    </a:t>
            </a:r>
            <a:r>
              <a:rPr lang="ko-KR" altLang="en-US" sz="1200"/>
              <a:t>할 수 있으나</a:t>
            </a:r>
            <a:r>
              <a:rPr lang="en-US" altLang="ko-KR" sz="1200" dirty="0"/>
              <a:t>,</a:t>
            </a:r>
            <a:r>
              <a:rPr lang="ko-KR" altLang="en-US" sz="1200"/>
              <a:t> 해당항목으로 인한 가산점 등의 우대는 받으실 수 없습니다</a:t>
            </a:r>
            <a:r>
              <a:rPr lang="en-US" altLang="ko-KR" sz="1200" dirty="0"/>
              <a:t>.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endParaRPr lang="ko-KR" altLang="en-US" sz="600" dirty="0"/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ko-KR" altLang="en-US" sz="1200" dirty="0"/>
              <a:t>    입사지원자 본인은 아래와 같이 회사에 정보를 제공하는 것에 동의합니다</a:t>
            </a:r>
            <a:r>
              <a:rPr lang="en-US" altLang="ko-KR" sz="1200" dirty="0"/>
              <a:t>.</a:t>
            </a:r>
            <a:endParaRPr lang="ko-KR" altLang="en-US" sz="1200"/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ko-KR" altLang="en-US" sz="1200" b="1" dirty="0"/>
              <a:t>    √ 필수적 정보 </a:t>
            </a:r>
            <a:r>
              <a:rPr lang="en-US" altLang="ko-KR" sz="1200" b="1" dirty="0"/>
              <a:t>: </a:t>
            </a:r>
            <a:r>
              <a:rPr lang="ko-KR" altLang="en-US" sz="1200" b="1"/>
              <a:t>동의함</a:t>
            </a:r>
            <a:r>
              <a:rPr lang="ko-KR" altLang="en-US" sz="1200"/>
              <a:t> □ </a:t>
            </a:r>
            <a:r>
              <a:rPr lang="ko-KR" altLang="en-US" sz="1200" b="1"/>
              <a:t>동의하지 않음</a:t>
            </a:r>
            <a:r>
              <a:rPr lang="ko-KR" altLang="en-US" sz="1200"/>
              <a:t> □ </a:t>
            </a:r>
            <a:r>
              <a:rPr lang="en-US" altLang="ko-KR" sz="1200" i="1" dirty="0">
                <a:solidFill>
                  <a:srgbClr val="0000FF"/>
                </a:solidFill>
              </a:rPr>
              <a:t>(</a:t>
            </a:r>
            <a:r>
              <a:rPr lang="ko-KR" altLang="en-US" sz="1200" i="1">
                <a:solidFill>
                  <a:srgbClr val="0000FF"/>
                </a:solidFill>
              </a:rPr>
              <a:t>체크바랍니다</a:t>
            </a:r>
            <a:r>
              <a:rPr lang="en-US" altLang="ko-KR" sz="1200" i="1" dirty="0">
                <a:solidFill>
                  <a:srgbClr val="0000FF"/>
                </a:solidFill>
              </a:rPr>
              <a:t>.)</a:t>
            </a:r>
            <a:endParaRPr lang="ko-KR" altLang="en-US" sz="1200">
              <a:solidFill>
                <a:srgbClr val="0000FF"/>
              </a:solidFill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ko-KR" altLang="en-US" sz="1200" b="1" dirty="0"/>
              <a:t>    √ 선택적 정보 </a:t>
            </a:r>
            <a:r>
              <a:rPr lang="en-US" altLang="ko-KR" sz="1200" b="1" dirty="0"/>
              <a:t>: </a:t>
            </a:r>
            <a:r>
              <a:rPr lang="ko-KR" altLang="en-US" sz="1200" b="1"/>
              <a:t>동의함</a:t>
            </a:r>
            <a:r>
              <a:rPr lang="ko-KR" altLang="en-US" sz="1200"/>
              <a:t> □ </a:t>
            </a:r>
            <a:r>
              <a:rPr lang="ko-KR" altLang="en-US" sz="1200" b="1"/>
              <a:t>동의하지 않음</a:t>
            </a:r>
            <a:r>
              <a:rPr lang="ko-KR" altLang="en-US" sz="1200"/>
              <a:t> □ </a:t>
            </a:r>
            <a:r>
              <a:rPr lang="en-US" altLang="ko-KR" sz="1200" i="1" dirty="0">
                <a:solidFill>
                  <a:srgbClr val="0000FF"/>
                </a:solidFill>
              </a:rPr>
              <a:t>(</a:t>
            </a:r>
            <a:r>
              <a:rPr lang="ko-KR" altLang="en-US" sz="1200" i="1">
                <a:solidFill>
                  <a:srgbClr val="0000FF"/>
                </a:solidFill>
              </a:rPr>
              <a:t>체크바랍니다</a:t>
            </a:r>
            <a:r>
              <a:rPr lang="en-US" altLang="ko-KR" sz="1200" i="1" dirty="0">
                <a:solidFill>
                  <a:srgbClr val="0000FF"/>
                </a:solidFill>
              </a:rPr>
              <a:t>.)</a:t>
            </a:r>
            <a:endParaRPr lang="ko-KR" altLang="en-US" sz="1200">
              <a:solidFill>
                <a:srgbClr val="0000FF"/>
              </a:solidFill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ko-KR" altLang="en-US" sz="1200" b="1" dirty="0"/>
              <a:t>    √ 민 감 정 보</a:t>
            </a:r>
            <a:r>
              <a:rPr lang="ko-KR" altLang="en-US" sz="1000" b="1" dirty="0"/>
              <a:t> </a:t>
            </a:r>
            <a:r>
              <a:rPr lang="ko-KR" altLang="en-US" sz="1200" b="1" dirty="0"/>
              <a:t> </a:t>
            </a:r>
            <a:r>
              <a:rPr lang="en-US" altLang="ko-KR" sz="1200" b="1" dirty="0"/>
              <a:t>: </a:t>
            </a:r>
            <a:r>
              <a:rPr lang="ko-KR" altLang="en-US" sz="1200" b="1"/>
              <a:t>동의함</a:t>
            </a:r>
            <a:r>
              <a:rPr lang="ko-KR" altLang="en-US" sz="1200"/>
              <a:t> □ </a:t>
            </a:r>
            <a:r>
              <a:rPr lang="ko-KR" altLang="en-US" sz="1200" b="1"/>
              <a:t>동의하지 않음</a:t>
            </a:r>
            <a:r>
              <a:rPr lang="ko-KR" altLang="en-US" sz="1200"/>
              <a:t> □ </a:t>
            </a:r>
            <a:r>
              <a:rPr lang="en-US" altLang="ko-KR" sz="1200" i="1" dirty="0">
                <a:solidFill>
                  <a:srgbClr val="0000FF"/>
                </a:solidFill>
              </a:rPr>
              <a:t>(</a:t>
            </a:r>
            <a:r>
              <a:rPr lang="ko-KR" altLang="en-US" sz="1200" i="1">
                <a:solidFill>
                  <a:srgbClr val="0000FF"/>
                </a:solidFill>
              </a:rPr>
              <a:t>체크바랍니다</a:t>
            </a:r>
            <a:r>
              <a:rPr lang="en-US" altLang="ko-KR" sz="1200" i="1" dirty="0">
                <a:solidFill>
                  <a:srgbClr val="0000FF"/>
                </a:solidFill>
              </a:rPr>
              <a:t>.)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endParaRPr lang="ko-KR" altLang="en-US" sz="600" dirty="0">
              <a:solidFill>
                <a:srgbClr val="0000FF"/>
              </a:solidFill>
            </a:endParaRPr>
          </a:p>
          <a:p>
            <a:pPr eaLnBrk="1" latinLnBrk="0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ko-KR" altLang="en-US" sz="1200" b="1" dirty="0">
                <a:solidFill>
                  <a:srgbClr val="0000FF"/>
                </a:solidFill>
              </a:rPr>
              <a:t>  □ 본인은 회사의 개인정보 처리 방침과 관련한 내용을 모두 숙지하였고</a:t>
            </a:r>
            <a:r>
              <a:rPr lang="en-US" altLang="ko-KR" sz="1200" b="1" dirty="0">
                <a:solidFill>
                  <a:srgbClr val="0000FF"/>
                </a:solidFill>
              </a:rPr>
              <a:t>, </a:t>
            </a:r>
            <a:r>
              <a:rPr lang="ko-KR" altLang="en-US" sz="1200" b="1">
                <a:solidFill>
                  <a:srgbClr val="0000FF"/>
                </a:solidFill>
              </a:rPr>
              <a:t>이에 모두     </a:t>
            </a:r>
            <a:endParaRPr lang="en-US" altLang="ko-KR" sz="1200" b="1" dirty="0">
              <a:solidFill>
                <a:srgbClr val="0000FF"/>
              </a:solidFill>
            </a:endParaRPr>
          </a:p>
          <a:p>
            <a:pPr eaLnBrk="1" latinLnBrk="0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ko-KR" sz="1200" b="1" dirty="0">
                <a:solidFill>
                  <a:srgbClr val="0000FF"/>
                </a:solidFill>
              </a:rPr>
              <a:t>      </a:t>
            </a:r>
            <a:r>
              <a:rPr lang="ko-KR" altLang="en-US" sz="1200" b="1">
                <a:solidFill>
                  <a:srgbClr val="0000FF"/>
                </a:solidFill>
              </a:rPr>
              <a:t>동의합니다</a:t>
            </a:r>
            <a:r>
              <a:rPr lang="en-US" altLang="ko-KR" sz="1200" b="1" dirty="0" smtClean="0">
                <a:solidFill>
                  <a:srgbClr val="0000FF"/>
                </a:solidFill>
              </a:rPr>
              <a:t>. </a:t>
            </a:r>
            <a:r>
              <a:rPr lang="en-US" altLang="ko-KR" sz="1200" i="1" dirty="0">
                <a:solidFill>
                  <a:srgbClr val="0000FF"/>
                </a:solidFill>
              </a:rPr>
              <a:t>(</a:t>
            </a:r>
            <a:r>
              <a:rPr lang="ko-KR" altLang="en-US" sz="1200" i="1">
                <a:solidFill>
                  <a:srgbClr val="0000FF"/>
                </a:solidFill>
              </a:rPr>
              <a:t>체크바랍니다</a:t>
            </a:r>
            <a:r>
              <a:rPr lang="en-US" altLang="ko-KR" sz="1200" i="1" dirty="0" smtClean="0">
                <a:solidFill>
                  <a:srgbClr val="0000FF"/>
                </a:solidFill>
              </a:rPr>
              <a:t>.)</a:t>
            </a:r>
            <a:endParaRPr lang="ko-KR" altLang="en-US" sz="1200">
              <a:solidFill>
                <a:srgbClr val="0000FF"/>
              </a:solidFill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0" y="242863"/>
            <a:ext cx="41490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2400" b="1" u="sng" dirty="0">
                <a:latin typeface="+mn-ea"/>
                <a:ea typeface="+mn-ea"/>
              </a:rPr>
              <a:t>개인정보 수집</a:t>
            </a:r>
            <a:r>
              <a:rPr lang="en-US" altLang="ko-KR" sz="2400" b="1" u="sng" dirty="0">
                <a:latin typeface="+mn-ea"/>
                <a:ea typeface="+mn-ea"/>
              </a:rPr>
              <a:t>·</a:t>
            </a:r>
            <a:r>
              <a:rPr lang="ko-KR" altLang="en-US" sz="2400" b="1" u="sng" dirty="0">
                <a:latin typeface="+mn-ea"/>
                <a:ea typeface="+mn-ea"/>
              </a:rPr>
              <a:t>이용 동의서</a:t>
            </a:r>
            <a:endParaRPr lang="ko-KR" altLang="en-US" sz="2400" u="sng" dirty="0">
              <a:latin typeface="+mn-ea"/>
              <a:ea typeface="+mn-ea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150540" y="1623616"/>
            <a:ext cx="6552728" cy="7560000"/>
          </a:xfrm>
          <a:prstGeom prst="rect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16632" y="878136"/>
            <a:ext cx="6624736" cy="610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ko-KR" altLang="en-US" sz="1200" b="1" dirty="0"/>
              <a:t>  </a:t>
            </a:r>
            <a:r>
              <a:rPr lang="ko-KR" altLang="en-US" sz="1200" b="1" dirty="0" smtClean="0"/>
              <a:t>㈜</a:t>
            </a:r>
            <a:r>
              <a:rPr lang="ko-KR" altLang="en-US" sz="1200" b="1" dirty="0" err="1" smtClean="0"/>
              <a:t>지엔텔</a:t>
            </a:r>
            <a:r>
              <a:rPr lang="en-US" altLang="ko-KR" sz="1200" b="1" dirty="0" smtClean="0"/>
              <a:t>(</a:t>
            </a:r>
            <a:r>
              <a:rPr lang="ko-KR" altLang="en-US" sz="1200" b="1" smtClean="0"/>
              <a:t>이하 </a:t>
            </a:r>
            <a:r>
              <a:rPr lang="ko-KR" altLang="en-US" sz="1200" b="1"/>
              <a:t>“회사”라 함</a:t>
            </a:r>
            <a:r>
              <a:rPr lang="en-US" altLang="ko-KR" sz="1200" b="1" dirty="0" smtClean="0"/>
              <a:t>)</a:t>
            </a:r>
            <a:r>
              <a:rPr lang="ko-KR" altLang="en-US" sz="1200" b="1"/>
              <a:t>은</a:t>
            </a:r>
            <a:r>
              <a:rPr lang="ko-KR" altLang="en-US" sz="1200" b="1" smtClean="0"/>
              <a:t> </a:t>
            </a:r>
            <a:r>
              <a:rPr lang="ko-KR" altLang="en-US" sz="1200" b="1"/>
              <a:t>입사지원자의 </a:t>
            </a:r>
            <a:r>
              <a:rPr lang="ko-KR" altLang="en-US" sz="1200" b="1" smtClean="0"/>
              <a:t>개인정보보호를 </a:t>
            </a:r>
            <a:r>
              <a:rPr lang="ko-KR" altLang="en-US" sz="1200" b="1"/>
              <a:t>매우 중요하게 생각하고 있으며</a:t>
            </a:r>
            <a:r>
              <a:rPr lang="en-US" altLang="ko-KR" sz="1200" b="1" dirty="0"/>
              <a:t>,</a:t>
            </a:r>
            <a:r>
              <a:rPr lang="ko-KR" altLang="en-US" sz="1200" b="1"/>
              <a:t> </a:t>
            </a:r>
            <a:r>
              <a:rPr lang="en-US" altLang="ko-KR" sz="1200" b="1" dirty="0"/>
              <a:t>『</a:t>
            </a:r>
            <a:r>
              <a:rPr lang="ko-KR" altLang="en-US" sz="1200" b="1"/>
              <a:t>개인정보보호법</a:t>
            </a:r>
            <a:r>
              <a:rPr lang="en-US" altLang="ko-KR" sz="1200" b="1" dirty="0"/>
              <a:t>』</a:t>
            </a:r>
            <a:r>
              <a:rPr lang="ko-KR" altLang="en-US" sz="1200" b="1"/>
              <a:t>등 개인정보 관련 법령을 준수하고 있습니다</a:t>
            </a:r>
            <a:r>
              <a:rPr lang="en-US" altLang="ko-KR" sz="1200" b="1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4181746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3693</TotalTime>
  <Words>688</Words>
  <Application>Microsoft Office PowerPoint</Application>
  <PresentationFormat>A4 용지(210x297mm)</PresentationFormat>
  <Paragraphs>176</Paragraphs>
  <Slides>5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9" baseType="lpstr">
      <vt:lpstr>굴림</vt:lpstr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GNTEL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GNTEL</dc:creator>
  <cp:lastModifiedBy>Windows User</cp:lastModifiedBy>
  <cp:revision>131</cp:revision>
  <cp:lastPrinted>2020-03-20T05:17:03Z</cp:lastPrinted>
  <dcterms:created xsi:type="dcterms:W3CDTF">2008-11-14T05:45:27Z</dcterms:created>
  <dcterms:modified xsi:type="dcterms:W3CDTF">2021-09-15T23:48:42Z</dcterms:modified>
</cp:coreProperties>
</file>