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4" r:id="rId2"/>
    <p:sldMasterId id="2147483666" r:id="rId3"/>
    <p:sldMasterId id="2147483680" r:id="rId4"/>
    <p:sldMasterId id="2147483682" r:id="rId5"/>
  </p:sldMasterIdLst>
  <p:notesMasterIdLst>
    <p:notesMasterId r:id="rId8"/>
  </p:notesMasterIdLst>
  <p:handoutMasterIdLst>
    <p:handoutMasterId r:id="rId9"/>
  </p:handoutMasterIdLst>
  <p:sldIdLst>
    <p:sldId id="319" r:id="rId6"/>
    <p:sldId id="320" r:id="rId7"/>
  </p:sldIdLst>
  <p:sldSz cx="10691813" cy="7559675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7" userDrawn="1">
          <p15:clr>
            <a:srgbClr val="A4A3A4"/>
          </p15:clr>
        </p15:guide>
        <p15:guide id="2" pos="1939" userDrawn="1">
          <p15:clr>
            <a:srgbClr val="A4A3A4"/>
          </p15:clr>
        </p15:guide>
        <p15:guide id="3" pos="34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4BA"/>
    <a:srgbClr val="16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444" autoAdjust="0"/>
  </p:normalViewPr>
  <p:slideViewPr>
    <p:cSldViewPr snapToGrid="0" snapToObjects="1">
      <p:cViewPr varScale="1">
        <p:scale>
          <a:sx n="89" d="100"/>
          <a:sy n="89" d="100"/>
        </p:scale>
        <p:origin x="666" y="57"/>
      </p:cViewPr>
      <p:guideLst>
        <p:guide orient="horz" pos="1927"/>
        <p:guide pos="1939"/>
        <p:guide pos="3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27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F246-61FD-ED49-AAE5-94651DDD687D}" type="datetimeFigureOut">
              <a:rPr kumimoji="1" lang="ko-KR" altLang="en-US" smtClean="0"/>
              <a:pPr/>
              <a:t>2022-11-28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5EFEE-FAC6-944C-811F-F7EAE92032B4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260056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E5DA6-4501-B441-A1E3-1B3F6EEC92B5}" type="datetimeFigureOut">
              <a:rPr kumimoji="1" lang="ko-KR" altLang="en-US" smtClean="0"/>
              <a:pPr/>
              <a:t>2022-11-28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33979-320F-D242-B566-3302E31658D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57585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상자 2"/>
          <p:cNvSpPr txBox="1"/>
          <p:nvPr userDrawn="1"/>
        </p:nvSpPr>
        <p:spPr>
          <a:xfrm>
            <a:off x="1277938" y="647700"/>
            <a:ext cx="8677275" cy="380480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r>
              <a:rPr kumimoji="1" lang="en-US" altLang="ko-KR" sz="2000" b="1" i="0" dirty="0">
                <a:solidFill>
                  <a:srgbClr val="163260"/>
                </a:solidFill>
                <a:latin typeface="Malgun Gothic" charset="-127"/>
                <a:ea typeface="Malgun Gothic" charset="-127"/>
                <a:cs typeface="Malgun Gothic" charset="-127"/>
              </a:rPr>
              <a:t>Contents</a:t>
            </a:r>
            <a:endParaRPr kumimoji="1" lang="ko-KR" altLang="en-US" sz="2000" b="1" i="0" dirty="0">
              <a:solidFill>
                <a:srgbClr val="163260"/>
              </a:solidFill>
              <a:latin typeface="Malgun Gothic" charset="-127"/>
              <a:ea typeface="Malgun Gothic" charset="-127"/>
              <a:cs typeface="Malgun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21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96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9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상자 2"/>
          <p:cNvSpPr txBox="1"/>
          <p:nvPr userDrawn="1"/>
        </p:nvSpPr>
        <p:spPr>
          <a:xfrm>
            <a:off x="1277939" y="647700"/>
            <a:ext cx="8677275" cy="380480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r>
              <a:rPr kumimoji="1" lang="en-US" altLang="ko-KR" sz="2000" b="1" dirty="0">
                <a:solidFill>
                  <a:srgbClr val="163260"/>
                </a:solidFill>
                <a:cs typeface="Malgun Gothic" charset="-127"/>
              </a:rPr>
              <a:t>Contents</a:t>
            </a:r>
            <a:endParaRPr kumimoji="1" lang="ko-KR" altLang="en-US" sz="2000" b="1" dirty="0">
              <a:solidFill>
                <a:srgbClr val="163260"/>
              </a:solidFill>
              <a:cs typeface="Malgun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213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9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AFFE0A-7811-4DC0-86F6-68DEAC43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136870-908C-49E0-B83B-F59C525A8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728289-444A-4580-842C-85118DF5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AFC2-D65B-42CD-860C-9CCDE8661890}" type="datetimeFigureOut">
              <a:rPr lang="ko-KR" altLang="en-US" smtClean="0"/>
              <a:t>2022-11-28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55CFF8-A515-4299-B19B-2B846ED3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DF6E5E-CE64-495B-8515-3D7F8DA6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AFE5-80BA-435A-8C72-4B71A356E7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8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[R] 10"/>
          <p:cNvCxnSpPr/>
          <p:nvPr userDrawn="1"/>
        </p:nvCxnSpPr>
        <p:spPr>
          <a:xfrm>
            <a:off x="1277938" y="647700"/>
            <a:ext cx="8677275" cy="0"/>
          </a:xfrm>
          <a:prstGeom prst="line">
            <a:avLst/>
          </a:prstGeom>
          <a:ln w="25400">
            <a:solidFill>
              <a:srgbClr val="163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[R] 12"/>
          <p:cNvCxnSpPr/>
          <p:nvPr userDrawn="1"/>
        </p:nvCxnSpPr>
        <p:spPr>
          <a:xfrm>
            <a:off x="1277938" y="1908175"/>
            <a:ext cx="8677275" cy="0"/>
          </a:xfrm>
          <a:prstGeom prst="line">
            <a:avLst/>
          </a:prstGeom>
          <a:ln w="3175">
            <a:solidFill>
              <a:srgbClr val="163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81" y="6830949"/>
            <a:ext cx="1170432" cy="18897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6657213"/>
            <a:ext cx="1612392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465">
          <p15:clr>
            <a:srgbClr val="F26B43"/>
          </p15:clr>
        </p15:guide>
        <p15:guide id="3" orient="horz" pos="4422">
          <p15:clr>
            <a:srgbClr val="F26B43"/>
          </p15:clr>
        </p15:guide>
        <p15:guide id="4" pos="6271">
          <p15:clr>
            <a:srgbClr val="F26B43"/>
          </p15:clr>
        </p15:guide>
        <p15:guide id="5" pos="805">
          <p15:clr>
            <a:srgbClr val="F26B43"/>
          </p15:clr>
        </p15:guide>
        <p15:guide id="6" orient="horz" pos="408">
          <p15:clr>
            <a:srgbClr val="F26B43"/>
          </p15:clr>
        </p15:guide>
        <p15:guide id="7" orient="horz" pos="12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[R] 12"/>
          <p:cNvCxnSpPr/>
          <p:nvPr userDrawn="1"/>
        </p:nvCxnSpPr>
        <p:spPr>
          <a:xfrm>
            <a:off x="1277938" y="647700"/>
            <a:ext cx="8677275" cy="0"/>
          </a:xfrm>
          <a:prstGeom prst="line">
            <a:avLst/>
          </a:prstGeom>
          <a:ln w="25400">
            <a:solidFill>
              <a:srgbClr val="163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[R] 13"/>
          <p:cNvCxnSpPr/>
          <p:nvPr userDrawn="1"/>
        </p:nvCxnSpPr>
        <p:spPr>
          <a:xfrm>
            <a:off x="1277938" y="1908175"/>
            <a:ext cx="8677275" cy="0"/>
          </a:xfrm>
          <a:prstGeom prst="line">
            <a:avLst/>
          </a:prstGeom>
          <a:ln w="3175">
            <a:solidFill>
              <a:srgbClr val="163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81" y="6830949"/>
            <a:ext cx="1170432" cy="1889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6657213"/>
            <a:ext cx="1612392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90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6271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1202" userDrawn="1">
          <p15:clr>
            <a:srgbClr val="F26B43"/>
          </p15:clr>
        </p15:guide>
        <p15:guide id="7" orient="horz" pos="4422" userDrawn="1">
          <p15:clr>
            <a:srgbClr val="F26B43"/>
          </p15:clr>
        </p15:guide>
        <p15:guide id="8" pos="4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0691813" cy="1079500"/>
          </a:xfrm>
          <a:prstGeom prst="rect">
            <a:avLst/>
          </a:prstGeom>
          <a:solidFill>
            <a:srgbClr val="163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757" y="6765036"/>
            <a:ext cx="600456" cy="43586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7109460"/>
            <a:ext cx="1856232" cy="9144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93" y="464820"/>
            <a:ext cx="1112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pos="465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pos="627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[R] 10"/>
          <p:cNvCxnSpPr/>
          <p:nvPr userDrawn="1"/>
        </p:nvCxnSpPr>
        <p:spPr>
          <a:xfrm>
            <a:off x="1277939" y="647700"/>
            <a:ext cx="8677275" cy="0"/>
          </a:xfrm>
          <a:prstGeom prst="line">
            <a:avLst/>
          </a:prstGeom>
          <a:ln w="25400">
            <a:solidFill>
              <a:srgbClr val="163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[R] 12"/>
          <p:cNvCxnSpPr/>
          <p:nvPr userDrawn="1"/>
        </p:nvCxnSpPr>
        <p:spPr>
          <a:xfrm>
            <a:off x="1277939" y="1908175"/>
            <a:ext cx="8677275" cy="0"/>
          </a:xfrm>
          <a:prstGeom prst="line">
            <a:avLst/>
          </a:prstGeom>
          <a:ln w="3175">
            <a:solidFill>
              <a:srgbClr val="163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81" y="6830949"/>
            <a:ext cx="1170432" cy="18897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6657213"/>
            <a:ext cx="1612392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465">
          <p15:clr>
            <a:srgbClr val="F26B43"/>
          </p15:clr>
        </p15:guide>
        <p15:guide id="3" orient="horz" pos="4422">
          <p15:clr>
            <a:srgbClr val="F26B43"/>
          </p15:clr>
        </p15:guide>
        <p15:guide id="4" pos="6271">
          <p15:clr>
            <a:srgbClr val="F26B43"/>
          </p15:clr>
        </p15:guide>
        <p15:guide id="5" pos="805">
          <p15:clr>
            <a:srgbClr val="F26B43"/>
          </p15:clr>
        </p15:guide>
        <p15:guide id="6" orient="horz" pos="408">
          <p15:clr>
            <a:srgbClr val="F26B43"/>
          </p15:clr>
        </p15:guide>
        <p15:guide id="7" orient="horz" pos="120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0691813" cy="1079500"/>
          </a:xfrm>
          <a:prstGeom prst="rect">
            <a:avLst/>
          </a:prstGeom>
          <a:solidFill>
            <a:srgbClr val="163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757" y="6765036"/>
            <a:ext cx="600456" cy="43586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7109460"/>
            <a:ext cx="1856232" cy="9144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93" y="464820"/>
            <a:ext cx="1112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pos="465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pos="62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FE54285-3CAB-4280-B05B-FB27868C1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0897"/>
            <a:ext cx="10691813" cy="375788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7321BCC-1874-4776-9E90-932160A0F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908" y="2610420"/>
            <a:ext cx="4276725" cy="329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DFB02E-7B4C-4673-9873-07C95974131C}"/>
              </a:ext>
            </a:extLst>
          </p:cNvPr>
          <p:cNvSpPr txBox="1"/>
          <p:nvPr/>
        </p:nvSpPr>
        <p:spPr>
          <a:xfrm>
            <a:off x="5652736" y="2574580"/>
            <a:ext cx="4767041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26" dirty="0" err="1">
                <a:solidFill>
                  <a:schemeClr val="accent4">
                    <a:lumMod val="50000"/>
                  </a:schemeClr>
                </a:solidFill>
              </a:rPr>
              <a:t>바로저축은행은</a:t>
            </a:r>
            <a:r>
              <a:rPr lang="ko-KR" altLang="en-US" sz="526" dirty="0">
                <a:solidFill>
                  <a:schemeClr val="accent4">
                    <a:lumMod val="50000"/>
                  </a:schemeClr>
                </a:solidFill>
              </a:rPr>
              <a:t> 업계 상위 수준의 자산과 상위 수준의 안전성을 유지하고 있는 </a:t>
            </a:r>
            <a:r>
              <a:rPr lang="ko-KR" altLang="en-US" sz="526" dirty="0" err="1">
                <a:solidFill>
                  <a:schemeClr val="accent4">
                    <a:lumMod val="50000"/>
                  </a:schemeClr>
                </a:solidFill>
              </a:rPr>
              <a:t>초우량</a:t>
            </a:r>
            <a:r>
              <a:rPr lang="ko-KR" altLang="en-US" sz="526" dirty="0">
                <a:solidFill>
                  <a:schemeClr val="accent4">
                    <a:lumMod val="50000"/>
                  </a:schemeClr>
                </a:solidFill>
              </a:rPr>
              <a:t> 저축은행입니다</a:t>
            </a:r>
            <a:r>
              <a:rPr lang="en-US" altLang="ko-KR" sz="526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ko-KR" altLang="en-US" sz="526" dirty="0">
                <a:solidFill>
                  <a:schemeClr val="accent4">
                    <a:lumMod val="50000"/>
                  </a:schemeClr>
                </a:solidFill>
              </a:rPr>
              <a:t>지난 </a:t>
            </a:r>
            <a:r>
              <a:rPr lang="en-US" altLang="ko-KR" sz="526" dirty="0">
                <a:solidFill>
                  <a:schemeClr val="accent4">
                    <a:lumMod val="50000"/>
                  </a:schemeClr>
                </a:solidFill>
              </a:rPr>
              <a:t>50</a:t>
            </a:r>
            <a:r>
              <a:rPr lang="ko-KR" altLang="en-US" sz="526" dirty="0">
                <a:solidFill>
                  <a:schemeClr val="accent4">
                    <a:lumMod val="50000"/>
                  </a:schemeClr>
                </a:solidFill>
              </a:rPr>
              <a:t>년간 이어 온 믿음과 신뢰를 바탕으로 고객의 재산 증식과 기업의 수요자금 운용을 더욱 편리하고 </a:t>
            </a:r>
            <a:r>
              <a:rPr lang="ko-KR" altLang="en-US" sz="526" dirty="0" err="1">
                <a:solidFill>
                  <a:schemeClr val="accent4">
                    <a:lumMod val="50000"/>
                  </a:schemeClr>
                </a:solidFill>
              </a:rPr>
              <a:t>가치있게</a:t>
            </a:r>
            <a:r>
              <a:rPr lang="ko-KR" altLang="en-US" sz="526" dirty="0">
                <a:solidFill>
                  <a:schemeClr val="accent4">
                    <a:lumMod val="50000"/>
                  </a:schemeClr>
                </a:solidFill>
              </a:rPr>
              <a:t> 지원하기 위해 노력하고 있습니다</a:t>
            </a:r>
            <a:r>
              <a:rPr lang="en-US" altLang="ko-KR" sz="526" dirty="0"/>
              <a:t>.</a:t>
            </a:r>
            <a:endParaRPr lang="ko-KR" altLang="en-US" sz="526" dirty="0"/>
          </a:p>
        </p:txBody>
      </p:sp>
    </p:spTree>
    <p:extLst>
      <p:ext uri="{BB962C8B-B14F-4D97-AF65-F5344CB8AC3E}">
        <p14:creationId xmlns:p14="http://schemas.microsoft.com/office/powerpoint/2010/main" val="17670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620195" y="1445668"/>
            <a:ext cx="4862368" cy="33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79" b="1" dirty="0">
                <a:solidFill>
                  <a:srgbClr val="0070C0"/>
                </a:solidFill>
              </a:rPr>
              <a:t>금융부문 </a:t>
            </a:r>
            <a:r>
              <a:rPr lang="en-US" altLang="ko-KR" sz="1579" b="1" dirty="0">
                <a:solidFill>
                  <a:srgbClr val="0070C0"/>
                </a:solidFill>
              </a:rPr>
              <a:t>| </a:t>
            </a:r>
            <a:r>
              <a:rPr lang="ko-KR" altLang="en-US" sz="1579" b="1" dirty="0">
                <a:solidFill>
                  <a:srgbClr val="0070C0"/>
                </a:solidFill>
              </a:rPr>
              <a:t>㈜</a:t>
            </a:r>
            <a:r>
              <a:rPr lang="ko-KR" altLang="en-US" sz="1579" b="1" dirty="0" err="1">
                <a:solidFill>
                  <a:srgbClr val="0070C0"/>
                </a:solidFill>
              </a:rPr>
              <a:t>바로저축은행</a:t>
            </a:r>
            <a:endParaRPr lang="en-US" altLang="ko-KR" sz="1579" b="1" dirty="0">
              <a:solidFill>
                <a:srgbClr val="0070C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620196" y="1948557"/>
            <a:ext cx="7451422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2" b="1" dirty="0"/>
              <a:t>50</a:t>
            </a:r>
            <a:r>
              <a:rPr lang="ko-KR" altLang="en-US" sz="1052" b="1" dirty="0"/>
              <a:t>년의 믿음과 신뢰로 쌓</a:t>
            </a:r>
            <a:r>
              <a:rPr lang="ko-KR" altLang="en-US" sz="1052" b="1" dirty="0"/>
              <a:t>아 </a:t>
            </a:r>
            <a:r>
              <a:rPr lang="ko-KR" altLang="en-US" sz="1052" b="1" dirty="0"/>
              <a:t>올린 신용</a:t>
            </a:r>
            <a:r>
              <a:rPr lang="en-US" altLang="ko-KR" sz="1052" b="1" dirty="0"/>
              <a:t>!</a:t>
            </a:r>
          </a:p>
          <a:p>
            <a:pPr>
              <a:lnSpc>
                <a:spcPct val="150000"/>
              </a:lnSpc>
            </a:pPr>
            <a:endParaRPr lang="en-US" altLang="ko-KR" sz="1052" dirty="0"/>
          </a:p>
          <a:p>
            <a:pPr>
              <a:lnSpc>
                <a:spcPct val="150000"/>
              </a:lnSpc>
            </a:pPr>
            <a:r>
              <a:rPr lang="ko-KR" altLang="en-US" sz="1052" dirty="0" err="1"/>
              <a:t>바로저축은행은</a:t>
            </a:r>
            <a:r>
              <a:rPr lang="ko-KR" altLang="en-US" sz="1052" dirty="0"/>
              <a:t> </a:t>
            </a:r>
            <a:r>
              <a:rPr lang="en-US" altLang="ko-KR" sz="1052" dirty="0"/>
              <a:t>50</a:t>
            </a:r>
            <a:r>
              <a:rPr lang="ko-KR" altLang="en-US" sz="1052" dirty="0"/>
              <a:t>년간 서민 및 중소기업</a:t>
            </a:r>
            <a:r>
              <a:rPr lang="en-US" altLang="ko-KR" sz="1052" dirty="0"/>
              <a:t>, </a:t>
            </a:r>
            <a:r>
              <a:rPr lang="ko-KR" altLang="en-US" sz="1052" dirty="0"/>
              <a:t>상공업자 등을 주요 고객층으로 하여 재산 증식과 수요자금 운용을 원활하게 지원해왔으며</a:t>
            </a:r>
            <a:r>
              <a:rPr lang="en-US" altLang="ko-KR" sz="1052" dirty="0"/>
              <a:t>, </a:t>
            </a:r>
            <a:r>
              <a:rPr lang="ko-KR" altLang="en-US" sz="1052" dirty="0"/>
              <a:t>고객 편익을 위한 서비스 개선에 항상 노력하고 있습니다</a:t>
            </a:r>
            <a:r>
              <a:rPr lang="en-US" altLang="ko-KR" sz="1052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052" dirty="0"/>
          </a:p>
          <a:p>
            <a:pPr>
              <a:lnSpc>
                <a:spcPct val="150000"/>
              </a:lnSpc>
            </a:pPr>
            <a:r>
              <a:rPr lang="ko-KR" altLang="en-US" sz="1052" b="1" dirty="0" err="1">
                <a:solidFill>
                  <a:srgbClr val="0070C0"/>
                </a:solidFill>
              </a:rPr>
              <a:t>바로저축은행은</a:t>
            </a:r>
            <a:r>
              <a:rPr lang="ko-KR" altLang="en-US" sz="1052" b="1" dirty="0">
                <a:solidFill>
                  <a:srgbClr val="0070C0"/>
                </a:solidFill>
              </a:rPr>
              <a:t> </a:t>
            </a:r>
            <a:r>
              <a:rPr lang="en-US" altLang="ko-KR" sz="1052" b="1" dirty="0">
                <a:solidFill>
                  <a:srgbClr val="0070C0"/>
                </a:solidFill>
              </a:rPr>
              <a:t>2020</a:t>
            </a:r>
            <a:r>
              <a:rPr lang="ko-KR" altLang="en-US" sz="1052" b="1" dirty="0">
                <a:solidFill>
                  <a:srgbClr val="0070C0"/>
                </a:solidFill>
              </a:rPr>
              <a:t>년 </a:t>
            </a:r>
            <a:r>
              <a:rPr lang="en-US" altLang="ko-KR" sz="1052" b="1" dirty="0">
                <a:solidFill>
                  <a:srgbClr val="0070C0"/>
                </a:solidFill>
              </a:rPr>
              <a:t>9</a:t>
            </a:r>
            <a:r>
              <a:rPr lang="ko-KR" altLang="en-US" sz="1052" b="1" dirty="0">
                <a:solidFill>
                  <a:srgbClr val="0070C0"/>
                </a:solidFill>
              </a:rPr>
              <a:t>월말 현재 총자산은 </a:t>
            </a:r>
            <a:r>
              <a:rPr lang="en-US" altLang="ko-KR" sz="1052" b="1" dirty="0">
                <a:solidFill>
                  <a:srgbClr val="0070C0"/>
                </a:solidFill>
              </a:rPr>
              <a:t>13,301</a:t>
            </a:r>
            <a:r>
              <a:rPr lang="ko-KR" altLang="en-US" sz="1052" b="1" dirty="0">
                <a:solidFill>
                  <a:srgbClr val="0070C0"/>
                </a:solidFill>
              </a:rPr>
              <a:t>억원</a:t>
            </a:r>
            <a:r>
              <a:rPr lang="en-US" altLang="ko-KR" sz="1052" b="1" dirty="0">
                <a:solidFill>
                  <a:srgbClr val="0070C0"/>
                </a:solidFill>
              </a:rPr>
              <a:t>, </a:t>
            </a:r>
            <a:r>
              <a:rPr lang="ko-KR" altLang="en-US" sz="1052" b="1" dirty="0">
                <a:solidFill>
                  <a:srgbClr val="0070C0"/>
                </a:solidFill>
              </a:rPr>
              <a:t>당기순이익은 </a:t>
            </a:r>
            <a:r>
              <a:rPr lang="en-US" altLang="ko-KR" sz="1052" b="1" dirty="0">
                <a:solidFill>
                  <a:srgbClr val="0070C0"/>
                </a:solidFill>
              </a:rPr>
              <a:t>187</a:t>
            </a:r>
            <a:r>
              <a:rPr lang="ko-KR" altLang="en-US" sz="1052" b="1" dirty="0">
                <a:solidFill>
                  <a:srgbClr val="0070C0"/>
                </a:solidFill>
              </a:rPr>
              <a:t>억원으로 업계 </a:t>
            </a:r>
            <a:r>
              <a:rPr lang="ko-KR" altLang="en-US" sz="1052" b="1" dirty="0" err="1">
                <a:solidFill>
                  <a:srgbClr val="0070C0"/>
                </a:solidFill>
              </a:rPr>
              <a:t>상위수준이며</a:t>
            </a:r>
            <a:r>
              <a:rPr lang="en-US" altLang="ko-KR" sz="1052" b="1" dirty="0">
                <a:solidFill>
                  <a:srgbClr val="0070C0"/>
                </a:solidFill>
              </a:rPr>
              <a:t>, 6</a:t>
            </a:r>
            <a:r>
              <a:rPr lang="ko-KR" altLang="en-US" sz="1052" b="1" dirty="0">
                <a:solidFill>
                  <a:srgbClr val="0070C0"/>
                </a:solidFill>
              </a:rPr>
              <a:t>년 연속 흑자를 달성하였으며</a:t>
            </a:r>
            <a:r>
              <a:rPr lang="en-US" altLang="ko-KR" sz="1052" b="1" dirty="0">
                <a:solidFill>
                  <a:srgbClr val="0070C0"/>
                </a:solidFill>
              </a:rPr>
              <a:t>, BIS </a:t>
            </a:r>
            <a:r>
              <a:rPr lang="ko-KR" altLang="en-US" sz="1052" b="1" dirty="0">
                <a:solidFill>
                  <a:srgbClr val="0070C0"/>
                </a:solidFill>
              </a:rPr>
              <a:t>비율도 </a:t>
            </a:r>
            <a:r>
              <a:rPr lang="en-US" altLang="ko-KR" sz="1052" b="1" dirty="0">
                <a:solidFill>
                  <a:srgbClr val="0070C0"/>
                </a:solidFill>
              </a:rPr>
              <a:t>15.65%</a:t>
            </a:r>
            <a:r>
              <a:rPr lang="ko-KR" altLang="en-US" sz="1052" b="1" dirty="0">
                <a:solidFill>
                  <a:srgbClr val="0070C0"/>
                </a:solidFill>
              </a:rPr>
              <a:t>로 적정 기준의 약 </a:t>
            </a:r>
            <a:r>
              <a:rPr lang="en-US" altLang="ko-KR" sz="1052" b="1" dirty="0">
                <a:solidFill>
                  <a:srgbClr val="0070C0"/>
                </a:solidFill>
              </a:rPr>
              <a:t>2</a:t>
            </a:r>
            <a:r>
              <a:rPr lang="ko-KR" altLang="en-US" sz="1052" b="1" dirty="0">
                <a:solidFill>
                  <a:srgbClr val="0070C0"/>
                </a:solidFill>
              </a:rPr>
              <a:t>배 정도로 튼튼하고 건실한 저축은행으로 입지를 더욱 굳건히 하고 있습니다</a:t>
            </a:r>
            <a:r>
              <a:rPr lang="en-US" altLang="ko-KR" sz="1052" dirty="0">
                <a:solidFill>
                  <a:srgbClr val="0070C0"/>
                </a:solidFill>
              </a:rPr>
              <a:t>.</a:t>
            </a:r>
            <a:endParaRPr lang="en-US" altLang="ko-KR" sz="1052" dirty="0"/>
          </a:p>
          <a:p>
            <a:pPr>
              <a:lnSpc>
                <a:spcPct val="150000"/>
              </a:lnSpc>
            </a:pPr>
            <a:endParaRPr lang="en-US" altLang="ko-KR" sz="1052" dirty="0"/>
          </a:p>
          <a:p>
            <a:pPr>
              <a:lnSpc>
                <a:spcPct val="150000"/>
              </a:lnSpc>
            </a:pPr>
            <a:r>
              <a:rPr lang="ko-KR" altLang="en-US" sz="1052" b="1" dirty="0" err="1">
                <a:solidFill>
                  <a:srgbClr val="0070C0"/>
                </a:solidFill>
              </a:rPr>
              <a:t>바로저축은행은</a:t>
            </a:r>
            <a:r>
              <a:rPr lang="ko-KR" altLang="en-US" sz="1052" b="1" dirty="0">
                <a:solidFill>
                  <a:srgbClr val="0070C0"/>
                </a:solidFill>
              </a:rPr>
              <a:t> </a:t>
            </a:r>
            <a:r>
              <a:rPr lang="en-US" altLang="ko-KR" sz="1052" b="1" dirty="0">
                <a:solidFill>
                  <a:srgbClr val="0070C0"/>
                </a:solidFill>
              </a:rPr>
              <a:t>2020</a:t>
            </a:r>
            <a:r>
              <a:rPr lang="ko-KR" altLang="en-US" sz="1052" b="1" dirty="0">
                <a:solidFill>
                  <a:srgbClr val="0070C0"/>
                </a:solidFill>
              </a:rPr>
              <a:t>년 </a:t>
            </a:r>
            <a:r>
              <a:rPr lang="en-US" altLang="ko-KR" sz="1052" b="1" dirty="0">
                <a:solidFill>
                  <a:srgbClr val="0070C0"/>
                </a:solidFill>
              </a:rPr>
              <a:t>9</a:t>
            </a:r>
            <a:r>
              <a:rPr lang="ko-KR" altLang="en-US" sz="1052" b="1" dirty="0">
                <a:solidFill>
                  <a:srgbClr val="0070C0"/>
                </a:solidFill>
              </a:rPr>
              <a:t>월말 현재 총자산은 </a:t>
            </a:r>
            <a:r>
              <a:rPr lang="en-US" altLang="ko-KR" sz="1052" b="1" dirty="0">
                <a:solidFill>
                  <a:srgbClr val="0070C0"/>
                </a:solidFill>
              </a:rPr>
              <a:t>13,301</a:t>
            </a:r>
            <a:r>
              <a:rPr lang="ko-KR" altLang="en-US" sz="1052" b="1" dirty="0">
                <a:solidFill>
                  <a:srgbClr val="0070C0"/>
                </a:solidFill>
              </a:rPr>
              <a:t>억원</a:t>
            </a:r>
            <a:r>
              <a:rPr lang="en-US" altLang="ko-KR" sz="1052" b="1" dirty="0">
                <a:solidFill>
                  <a:srgbClr val="0070C0"/>
                </a:solidFill>
              </a:rPr>
              <a:t>, </a:t>
            </a:r>
            <a:r>
              <a:rPr lang="ko-KR" altLang="en-US" sz="1052" b="1" dirty="0">
                <a:solidFill>
                  <a:srgbClr val="0070C0"/>
                </a:solidFill>
              </a:rPr>
              <a:t>당기순이익은 </a:t>
            </a:r>
            <a:r>
              <a:rPr lang="en-US" altLang="ko-KR" sz="1052" b="1" dirty="0">
                <a:solidFill>
                  <a:srgbClr val="0070C0"/>
                </a:solidFill>
              </a:rPr>
              <a:t>187</a:t>
            </a:r>
            <a:r>
              <a:rPr lang="ko-KR" altLang="en-US" sz="1052" b="1" dirty="0">
                <a:solidFill>
                  <a:srgbClr val="0070C0"/>
                </a:solidFill>
              </a:rPr>
              <a:t>억원으로 업계 </a:t>
            </a:r>
            <a:r>
              <a:rPr lang="ko-KR" altLang="en-US" sz="1052" b="1" dirty="0" err="1">
                <a:solidFill>
                  <a:srgbClr val="0070C0"/>
                </a:solidFill>
              </a:rPr>
              <a:t>상위수준이며</a:t>
            </a:r>
            <a:r>
              <a:rPr lang="en-US" altLang="ko-KR" sz="1052" b="1" dirty="0">
                <a:solidFill>
                  <a:srgbClr val="0070C0"/>
                </a:solidFill>
              </a:rPr>
              <a:t>, BIS </a:t>
            </a:r>
            <a:r>
              <a:rPr lang="ko-KR" altLang="en-US" sz="1052" b="1" dirty="0">
                <a:solidFill>
                  <a:srgbClr val="0070C0"/>
                </a:solidFill>
              </a:rPr>
              <a:t>비율도 </a:t>
            </a:r>
            <a:r>
              <a:rPr lang="en-US" altLang="ko-KR" sz="1052" b="1" dirty="0">
                <a:solidFill>
                  <a:srgbClr val="0070C0"/>
                </a:solidFill>
              </a:rPr>
              <a:t>15.65%</a:t>
            </a:r>
            <a:r>
              <a:rPr lang="ko-KR" altLang="en-US" sz="1052" b="1" dirty="0">
                <a:solidFill>
                  <a:srgbClr val="0070C0"/>
                </a:solidFill>
              </a:rPr>
              <a:t>로 적정 기준의 약 </a:t>
            </a:r>
            <a:r>
              <a:rPr lang="en-US" altLang="ko-KR" sz="1052" b="1" dirty="0">
                <a:solidFill>
                  <a:srgbClr val="0070C0"/>
                </a:solidFill>
              </a:rPr>
              <a:t>2</a:t>
            </a:r>
            <a:r>
              <a:rPr lang="ko-KR" altLang="en-US" sz="1052" b="1" dirty="0">
                <a:solidFill>
                  <a:srgbClr val="0070C0"/>
                </a:solidFill>
              </a:rPr>
              <a:t>배 정도로 튼튼하고 </a:t>
            </a:r>
            <a:r>
              <a:rPr lang="en-US" altLang="ko-KR" sz="1052" b="1" dirty="0">
                <a:solidFill>
                  <a:srgbClr val="0070C0"/>
                </a:solidFill>
              </a:rPr>
              <a:t>6</a:t>
            </a:r>
            <a:r>
              <a:rPr lang="ko-KR" altLang="en-US" sz="1052" b="1" dirty="0">
                <a:solidFill>
                  <a:srgbClr val="0070C0"/>
                </a:solidFill>
              </a:rPr>
              <a:t>년 연속 흑자를 달성함으로써 건실한 저축은행으로 입지를 더욱 굳건히 하고 있습니다</a:t>
            </a:r>
            <a:r>
              <a:rPr lang="en-US" altLang="ko-KR" sz="1052" b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52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2" b="1" dirty="0" err="1">
                <a:solidFill>
                  <a:srgbClr val="0070C0"/>
                </a:solidFill>
              </a:rPr>
              <a:t>바로저축은행은</a:t>
            </a:r>
            <a:r>
              <a:rPr lang="ko-KR" altLang="en-US" sz="1052" b="1" dirty="0">
                <a:solidFill>
                  <a:srgbClr val="0070C0"/>
                </a:solidFill>
              </a:rPr>
              <a:t> </a:t>
            </a:r>
            <a:r>
              <a:rPr lang="en-US" altLang="ko-KR" sz="1052" b="1" dirty="0">
                <a:solidFill>
                  <a:srgbClr val="0070C0"/>
                </a:solidFill>
              </a:rPr>
              <a:t>2020</a:t>
            </a:r>
            <a:r>
              <a:rPr lang="ko-KR" altLang="en-US" sz="1052" b="1" dirty="0">
                <a:solidFill>
                  <a:srgbClr val="0070C0"/>
                </a:solidFill>
              </a:rPr>
              <a:t>년 </a:t>
            </a:r>
            <a:r>
              <a:rPr lang="en-US" altLang="ko-KR" sz="1052" b="1" dirty="0">
                <a:solidFill>
                  <a:srgbClr val="0070C0"/>
                </a:solidFill>
              </a:rPr>
              <a:t>9</a:t>
            </a:r>
            <a:r>
              <a:rPr lang="ko-KR" altLang="en-US" sz="1052" b="1" dirty="0">
                <a:solidFill>
                  <a:srgbClr val="0070C0"/>
                </a:solidFill>
              </a:rPr>
              <a:t>월말 현재 총자산은 </a:t>
            </a:r>
            <a:r>
              <a:rPr lang="en-US" altLang="ko-KR" sz="1052" b="1" dirty="0">
                <a:solidFill>
                  <a:srgbClr val="0070C0"/>
                </a:solidFill>
              </a:rPr>
              <a:t>13,301</a:t>
            </a:r>
            <a:r>
              <a:rPr lang="ko-KR" altLang="en-US" sz="1052" b="1" dirty="0">
                <a:solidFill>
                  <a:srgbClr val="0070C0"/>
                </a:solidFill>
              </a:rPr>
              <a:t>억원</a:t>
            </a:r>
            <a:r>
              <a:rPr lang="en-US" altLang="ko-KR" sz="1052" b="1" dirty="0">
                <a:solidFill>
                  <a:srgbClr val="0070C0"/>
                </a:solidFill>
              </a:rPr>
              <a:t>, </a:t>
            </a:r>
            <a:r>
              <a:rPr lang="ko-KR" altLang="en-US" sz="1052" b="1" dirty="0">
                <a:solidFill>
                  <a:srgbClr val="0070C0"/>
                </a:solidFill>
              </a:rPr>
              <a:t>당기순이익은 </a:t>
            </a:r>
            <a:r>
              <a:rPr lang="en-US" altLang="ko-KR" sz="1052" b="1" dirty="0">
                <a:solidFill>
                  <a:srgbClr val="0070C0"/>
                </a:solidFill>
              </a:rPr>
              <a:t>187</a:t>
            </a:r>
            <a:r>
              <a:rPr lang="ko-KR" altLang="en-US" sz="1052" b="1" dirty="0">
                <a:solidFill>
                  <a:srgbClr val="0070C0"/>
                </a:solidFill>
              </a:rPr>
              <a:t>억원으로 업계 </a:t>
            </a:r>
            <a:r>
              <a:rPr lang="ko-KR" altLang="en-US" sz="1052" b="1" dirty="0" err="1">
                <a:solidFill>
                  <a:srgbClr val="0070C0"/>
                </a:solidFill>
              </a:rPr>
              <a:t>상위수준이며</a:t>
            </a:r>
            <a:r>
              <a:rPr lang="en-US" altLang="ko-KR" sz="1052" b="1" dirty="0">
                <a:solidFill>
                  <a:srgbClr val="0070C0"/>
                </a:solidFill>
              </a:rPr>
              <a:t>, 6</a:t>
            </a:r>
            <a:r>
              <a:rPr lang="ko-KR" altLang="en-US" sz="1052" b="1" dirty="0">
                <a:solidFill>
                  <a:srgbClr val="0070C0"/>
                </a:solidFill>
              </a:rPr>
              <a:t>년 연속 </a:t>
            </a:r>
            <a:r>
              <a:rPr lang="ko-KR" altLang="en-US" sz="1052" b="1" dirty="0" err="1">
                <a:solidFill>
                  <a:srgbClr val="0070C0"/>
                </a:solidFill>
              </a:rPr>
              <a:t>흑자및</a:t>
            </a:r>
            <a:r>
              <a:rPr lang="en-US" altLang="ko-KR" sz="1052" b="1" dirty="0">
                <a:solidFill>
                  <a:srgbClr val="0070C0"/>
                </a:solidFill>
              </a:rPr>
              <a:t> BIS </a:t>
            </a:r>
            <a:r>
              <a:rPr lang="ko-KR" altLang="en-US" sz="1052" b="1" dirty="0">
                <a:solidFill>
                  <a:srgbClr val="0070C0"/>
                </a:solidFill>
              </a:rPr>
              <a:t>비율도 </a:t>
            </a:r>
            <a:r>
              <a:rPr lang="en-US" altLang="ko-KR" sz="1052" b="1" dirty="0">
                <a:solidFill>
                  <a:srgbClr val="0070C0"/>
                </a:solidFill>
              </a:rPr>
              <a:t>15.65%</a:t>
            </a:r>
            <a:r>
              <a:rPr lang="ko-KR" altLang="en-US" sz="1052" b="1" dirty="0">
                <a:solidFill>
                  <a:srgbClr val="0070C0"/>
                </a:solidFill>
              </a:rPr>
              <a:t>로 적정 기준의 약 </a:t>
            </a:r>
            <a:r>
              <a:rPr lang="en-US" altLang="ko-KR" sz="1052" b="1" dirty="0">
                <a:solidFill>
                  <a:srgbClr val="0070C0"/>
                </a:solidFill>
              </a:rPr>
              <a:t>2</a:t>
            </a:r>
            <a:r>
              <a:rPr lang="ko-KR" altLang="en-US" sz="1052" b="1" dirty="0">
                <a:solidFill>
                  <a:srgbClr val="0070C0"/>
                </a:solidFill>
              </a:rPr>
              <a:t>배 정도로 튼튼하고 건실한 저축은행으로 입지를 더욱 굳건히 하고 있습니다</a:t>
            </a:r>
            <a:r>
              <a:rPr lang="en-US" altLang="ko-KR" sz="1052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52" dirty="0"/>
          </a:p>
          <a:p>
            <a:pPr>
              <a:lnSpc>
                <a:spcPct val="150000"/>
              </a:lnSpc>
            </a:pPr>
            <a:r>
              <a:rPr lang="ko-KR" altLang="en-US" sz="1052" dirty="0"/>
              <a:t>한 번 찾은 고객은 다시 한 번 찾게 되는 친절한 저축은행</a:t>
            </a:r>
            <a:r>
              <a:rPr lang="en-US" altLang="ko-KR" sz="1052" dirty="0"/>
              <a:t>, </a:t>
            </a:r>
            <a:r>
              <a:rPr lang="ko-KR" altLang="en-US" sz="1052" dirty="0"/>
              <a:t>높은 수익과 안전성을 가진 </a:t>
            </a:r>
            <a:r>
              <a:rPr lang="ko-KR" altLang="en-US" sz="1052" dirty="0" err="1"/>
              <a:t>초우량</a:t>
            </a:r>
            <a:r>
              <a:rPr lang="ko-KR" altLang="en-US" sz="1052" dirty="0"/>
              <a:t> 저축은행을 실현하고 있는 </a:t>
            </a:r>
            <a:r>
              <a:rPr lang="ko-KR" altLang="en-US" sz="1052" dirty="0" err="1"/>
              <a:t>바로저축은행은</a:t>
            </a:r>
            <a:r>
              <a:rPr lang="ko-KR" altLang="en-US" sz="1052" dirty="0"/>
              <a:t> 고객 여러분들의 끊임없는 사랑으로 업계 최고의 능력과 자질을 가진 저축은행으로 거듭나겠습니다</a:t>
            </a:r>
            <a:r>
              <a:rPr lang="en-US" altLang="ko-KR" sz="1052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052" dirty="0"/>
          </a:p>
          <a:p>
            <a:pPr>
              <a:lnSpc>
                <a:spcPct val="150000"/>
              </a:lnSpc>
            </a:pPr>
            <a:endParaRPr lang="ko-KR" altLang="en-US" sz="1052" dirty="0"/>
          </a:p>
        </p:txBody>
      </p:sp>
    </p:spTree>
    <p:extLst>
      <p:ext uri="{BB962C8B-B14F-4D97-AF65-F5344CB8AC3E}">
        <p14:creationId xmlns:p14="http://schemas.microsoft.com/office/powerpoint/2010/main" val="21694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ROAM_W_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ROAM_W_Chap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ROAM_W_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AROAM_W_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AROAM_W_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5139</TotalTime>
  <Words>231</Words>
  <Application>Microsoft Office PowerPoint</Application>
  <PresentationFormat>사용자 지정</PresentationFormat>
  <Paragraphs>14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맑은 고딕</vt:lpstr>
      <vt:lpstr>맑은 고딕</vt:lpstr>
      <vt:lpstr>Arial</vt:lpstr>
      <vt:lpstr>BAROAM_W_CONTENTS</vt:lpstr>
      <vt:lpstr>BAROAM_W_Chapter</vt:lpstr>
      <vt:lpstr>BAROAM_W_BODY</vt:lpstr>
      <vt:lpstr>1_BAROAM_W_CONTENTS</vt:lpstr>
      <vt:lpstr>1_BAROAM_W_BODY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S</cp:lastModifiedBy>
  <cp:revision>340</cp:revision>
  <cp:lastPrinted>2022-05-02T23:40:55Z</cp:lastPrinted>
  <dcterms:created xsi:type="dcterms:W3CDTF">2019-07-03T06:08:46Z</dcterms:created>
  <dcterms:modified xsi:type="dcterms:W3CDTF">2022-11-28T11:56:17Z</dcterms:modified>
</cp:coreProperties>
</file>