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83E6"/>
    <a:srgbClr val="005EA4"/>
    <a:srgbClr val="005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479" autoAdjust="0"/>
  </p:normalViewPr>
  <p:slideViewPr>
    <p:cSldViewPr>
      <p:cViewPr varScale="1">
        <p:scale>
          <a:sx n="76" d="100"/>
          <a:sy n="76" d="100"/>
        </p:scale>
        <p:origin x="-2604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53FC-4EF4-4619-AA01-D5F3735BFB7A}" type="datetimeFigureOut">
              <a:rPr lang="ko-KR" altLang="en-US" smtClean="0"/>
              <a:pPr/>
              <a:t>2019-12-04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72F4-B245-416B-BDE1-BAA70AD7E3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290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53FC-4EF4-4619-AA01-D5F3735BFB7A}" type="datetimeFigureOut">
              <a:rPr lang="ko-KR" altLang="en-US" smtClean="0"/>
              <a:pPr/>
              <a:t>2019-12-04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72F4-B245-416B-BDE1-BAA70AD7E3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089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53FC-4EF4-4619-AA01-D5F3735BFB7A}" type="datetimeFigureOut">
              <a:rPr lang="ko-KR" altLang="en-US" smtClean="0"/>
              <a:pPr/>
              <a:t>2019-12-04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72F4-B245-416B-BDE1-BAA70AD7E3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4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53FC-4EF4-4619-AA01-D5F3735BFB7A}" type="datetimeFigureOut">
              <a:rPr lang="ko-KR" altLang="en-US" smtClean="0"/>
              <a:pPr/>
              <a:t>2019-12-04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72F4-B245-416B-BDE1-BAA70AD7E3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733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53FC-4EF4-4619-AA01-D5F3735BFB7A}" type="datetimeFigureOut">
              <a:rPr lang="ko-KR" altLang="en-US" smtClean="0"/>
              <a:pPr/>
              <a:t>2019-12-04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72F4-B245-416B-BDE1-BAA70AD7E3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113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53FC-4EF4-4619-AA01-D5F3735BFB7A}" type="datetimeFigureOut">
              <a:rPr lang="ko-KR" altLang="en-US" smtClean="0"/>
              <a:pPr/>
              <a:t>2019-12-04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72F4-B245-416B-BDE1-BAA70AD7E3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556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53FC-4EF4-4619-AA01-D5F3735BFB7A}" type="datetimeFigureOut">
              <a:rPr lang="ko-KR" altLang="en-US" smtClean="0"/>
              <a:pPr/>
              <a:t>2019-12-04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72F4-B245-416B-BDE1-BAA70AD7E3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43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53FC-4EF4-4619-AA01-D5F3735BFB7A}" type="datetimeFigureOut">
              <a:rPr lang="ko-KR" altLang="en-US" smtClean="0"/>
              <a:pPr/>
              <a:t>2019-12-04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72F4-B245-416B-BDE1-BAA70AD7E3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39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53FC-4EF4-4619-AA01-D5F3735BFB7A}" type="datetimeFigureOut">
              <a:rPr lang="ko-KR" altLang="en-US" smtClean="0"/>
              <a:pPr/>
              <a:t>2019-12-04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72F4-B245-416B-BDE1-BAA70AD7E3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492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53FC-4EF4-4619-AA01-D5F3735BFB7A}" type="datetimeFigureOut">
              <a:rPr lang="ko-KR" altLang="en-US" smtClean="0"/>
              <a:pPr/>
              <a:t>2019-12-04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72F4-B245-416B-BDE1-BAA70AD7E3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013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53FC-4EF4-4619-AA01-D5F3735BFB7A}" type="datetimeFigureOut">
              <a:rPr lang="ko-KR" altLang="en-US" smtClean="0"/>
              <a:pPr/>
              <a:t>2019-12-04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72F4-B245-416B-BDE1-BAA70AD7E3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473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553FC-4EF4-4619-AA01-D5F3735BFB7A}" type="datetimeFigureOut">
              <a:rPr lang="ko-KR" altLang="en-US" smtClean="0"/>
              <a:pPr/>
              <a:t>2019-12-04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472F4-B245-416B-BDE1-BAA70AD7E3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766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hyperlink" Target="http://www.tnfleaders.com/tnfleader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-6118" y="0"/>
            <a:ext cx="6864118" cy="9144000"/>
            <a:chOff x="-6118" y="0"/>
            <a:chExt cx="6864118" cy="9144000"/>
          </a:xfrm>
        </p:grpSpPr>
        <p:sp>
          <p:nvSpPr>
            <p:cNvPr id="5" name="직사각형 4"/>
            <p:cNvSpPr/>
            <p:nvPr/>
          </p:nvSpPr>
          <p:spPr>
            <a:xfrm>
              <a:off x="0" y="0"/>
              <a:ext cx="6858000" cy="2520000"/>
            </a:xfrm>
            <a:prstGeom prst="rect">
              <a:avLst/>
            </a:prstGeom>
            <a:solidFill>
              <a:srgbClr val="005EC4"/>
            </a:solidFill>
            <a:ln w="127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2723" y="711589"/>
              <a:ext cx="31762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고딕" panose="020D0604000000000000" pitchFamily="50" charset="-127"/>
                  <a:ea typeface="나눔고딕" panose="020D0604000000000000" pitchFamily="50" charset="-127"/>
                  <a:cs typeface="함초롬돋움" panose="02030504000101010101" pitchFamily="18" charset="-127"/>
                </a:rPr>
                <a:t>2020</a:t>
              </a:r>
              <a:r>
                <a:rPr lang="en-US" altLang="ko-KR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고딕" panose="020D0604000000000000" pitchFamily="50" charset="-127"/>
                  <a:ea typeface="나눔고딕" panose="020D0604000000000000" pitchFamily="50" charset="-127"/>
                </a:rPr>
                <a:t>  </a:t>
              </a:r>
              <a:r>
                <a:rPr lang="ko-KR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고딕" panose="020D0604000000000000" pitchFamily="50" charset="-127"/>
                  <a:ea typeface="나눔고딕" panose="020D0604000000000000" pitchFamily="50" charset="-127"/>
                </a:rPr>
                <a:t>상반기</a:t>
              </a:r>
              <a:r>
                <a:rPr lang="ko-KR" altLang="en-US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고딕" panose="020D0604000000000000" pitchFamily="50" charset="-127"/>
                  <a:ea typeface="나눔고딕" panose="020D0604000000000000" pitchFamily="50" charset="-127"/>
                </a:rPr>
                <a:t> </a:t>
              </a:r>
              <a:r>
                <a:rPr lang="ko-KR" altLang="en-US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고딕" panose="020D0604000000000000" pitchFamily="50" charset="-127"/>
                  <a:ea typeface="나눔고딕" panose="020D0604000000000000" pitchFamily="50" charset="-127"/>
                </a:rPr>
                <a:t>인턴 채용 공고 </a:t>
              </a:r>
              <a:endParaRPr lang="ko-KR" alt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0959" y="1445075"/>
              <a:ext cx="3188041" cy="478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spc="22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고딕" panose="020D0604000000000000" pitchFamily="50" charset="-127"/>
                  <a:ea typeface="나눔고딕" panose="020D0604000000000000" pitchFamily="50" charset="-127"/>
                </a:rPr>
                <a:t>티엔에프리더스</a:t>
              </a:r>
              <a:r>
                <a:rPr lang="ko-KR" altLang="en-US" sz="2400" b="1" spc="22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고딕" panose="020D0604000000000000" pitchFamily="50" charset="-127"/>
                  <a:ea typeface="나눔고딕" panose="020D0604000000000000" pitchFamily="50" charset="-127"/>
                </a:rPr>
                <a:t>㈜</a:t>
              </a:r>
              <a:r>
                <a:rPr lang="ko-KR" altLang="en-US" sz="2400" b="1" spc="1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고딕" panose="020D0604000000000000" pitchFamily="50" charset="-127"/>
                  <a:ea typeface="나눔고딕" panose="020D0604000000000000" pitchFamily="50" charset="-127"/>
                </a:rPr>
                <a:t> </a:t>
              </a:r>
              <a:endParaRPr lang="en-US" altLang="ko-KR" sz="24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2253" y="1163168"/>
              <a:ext cx="3352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i="1" spc="-2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맑은 고딕" panose="020B0503020000020004" pitchFamily="50" charset="-127"/>
                  <a:ea typeface="맑은 고딕" panose="020B0503020000020004" pitchFamily="50" charset="-127"/>
                  <a:cs typeface="Verdana" panose="020B0604030504040204" pitchFamily="34" charset="0"/>
                </a:rPr>
                <a:t>Asia No.1 HRD Consulting Firm</a:t>
              </a:r>
              <a:endParaRPr lang="ko-KR" altLang="en-US" sz="1200" b="1" i="1" spc="-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Verdana" panose="020B0604030504040204" pitchFamily="34" charset="0"/>
              </a:endParaRPr>
            </a:p>
          </p:txBody>
        </p:sp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971" y="182614"/>
              <a:ext cx="589441" cy="332403"/>
            </a:xfrm>
            <a:prstGeom prst="rect">
              <a:avLst/>
            </a:prstGeom>
          </p:spPr>
        </p:pic>
        <p:grpSp>
          <p:nvGrpSpPr>
            <p:cNvPr id="10" name="그룹 9"/>
            <p:cNvGrpSpPr/>
            <p:nvPr/>
          </p:nvGrpSpPr>
          <p:grpSpPr>
            <a:xfrm>
              <a:off x="3964" y="2029465"/>
              <a:ext cx="4464000" cy="396000"/>
              <a:chOff x="241598" y="2271554"/>
              <a:chExt cx="3518868" cy="390138"/>
            </a:xfrm>
            <a:solidFill>
              <a:srgbClr val="0083E6"/>
            </a:solidFill>
          </p:grpSpPr>
          <p:sp>
            <p:nvSpPr>
              <p:cNvPr id="16" name="직사각형 15"/>
              <p:cNvSpPr/>
              <p:nvPr/>
            </p:nvSpPr>
            <p:spPr>
              <a:xfrm>
                <a:off x="241598" y="2271554"/>
                <a:ext cx="3518868" cy="39013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58300" y="2313960"/>
                <a:ext cx="3168352" cy="20530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b="1" i="1" dirty="0">
                    <a:solidFill>
                      <a:schemeClr val="bg1"/>
                    </a:solidFill>
                  </a:rPr>
                  <a:t>The Power of Performance ! </a:t>
                </a:r>
                <a:endParaRPr lang="ko-KR" altLang="en-US" sz="1400" b="1" i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" name="그룹 10"/>
            <p:cNvGrpSpPr/>
            <p:nvPr/>
          </p:nvGrpSpPr>
          <p:grpSpPr>
            <a:xfrm>
              <a:off x="3534123" y="108183"/>
              <a:ext cx="3209134" cy="2314666"/>
              <a:chOff x="3717726" y="476452"/>
              <a:chExt cx="2781300" cy="2223340"/>
            </a:xfrm>
          </p:grpSpPr>
          <p:pic>
            <p:nvPicPr>
              <p:cNvPr id="12" name="Picture 2" descr="H:\사진, 동영상\2014 사진\10월\5. 경농_1.jpeg"/>
              <p:cNvPicPr preferRelativeResize="0">
                <a:picLocks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9179" y="1522592"/>
                <a:ext cx="1529847" cy="1177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3" descr="H:\사진, 동영상\2014 사진\11월\인도네시아2차수\IMG_4908.JPG"/>
              <p:cNvPicPr preferRelativeResize="0">
                <a:picLocks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7808" y="477069"/>
                <a:ext cx="1530000" cy="1087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2"/>
              <p:cNvPicPr preferRelativeResize="0">
                <a:picLocks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17726" y="1950992"/>
                <a:ext cx="1407600" cy="748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" name="Picture 4" descr="H:\사진, 동영상\2015 사진\휴비스 신입사원 교육 1월.jpg"/>
              <p:cNvPicPr preferRelativeResize="0">
                <a:picLocks noChangeArrowheads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38"/>
              <a:stretch/>
            </p:blipFill>
            <p:spPr bwMode="auto">
              <a:xfrm>
                <a:off x="3717727" y="476452"/>
                <a:ext cx="1250081" cy="14745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18" name="직선 연결선 17"/>
            <p:cNvCxnSpPr/>
            <p:nvPr/>
          </p:nvCxnSpPr>
          <p:spPr>
            <a:xfrm flipH="1">
              <a:off x="-6118" y="2520000"/>
              <a:ext cx="6118" cy="662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6858000" y="2520000"/>
              <a:ext cx="0" cy="662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그룹 21"/>
            <p:cNvGrpSpPr/>
            <p:nvPr/>
          </p:nvGrpSpPr>
          <p:grpSpPr>
            <a:xfrm>
              <a:off x="230326" y="3852501"/>
              <a:ext cx="6308893" cy="5256003"/>
              <a:chOff x="578369" y="2988404"/>
              <a:chExt cx="5971483" cy="5256003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578369" y="2988404"/>
                <a:ext cx="1626495" cy="4308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200" dirty="0">
                    <a:ln w="3175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ln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회사소개</a:t>
                </a:r>
              </a:p>
            </p:txBody>
          </p:sp>
          <p:cxnSp>
            <p:nvCxnSpPr>
              <p:cNvPr id="24" name="직선 연결선 23"/>
              <p:cNvCxnSpPr/>
              <p:nvPr/>
            </p:nvCxnSpPr>
            <p:spPr>
              <a:xfrm>
                <a:off x="1995125" y="3234249"/>
                <a:ext cx="4554727" cy="0"/>
              </a:xfrm>
              <a:prstGeom prst="line">
                <a:avLst/>
              </a:prstGeom>
              <a:ln w="1079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630213" y="6156176"/>
                <a:ext cx="1356277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300" b="1" dirty="0"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핵심가치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92696" y="3563887"/>
                <a:ext cx="5760640" cy="23493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 latinLnBrk="0">
                  <a:lnSpc>
                    <a:spcPts val="1600"/>
                  </a:lnSpc>
                </a:pPr>
                <a:r>
                  <a:rPr lang="ko-KR" altLang="en-US" sz="1200" b="1" dirty="0" err="1">
                    <a:solidFill>
                      <a:schemeClr val="tx2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티엔에프리더스는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 </a:t>
                </a:r>
                <a:r>
                  <a:rPr lang="en-US" altLang="ko-KR" sz="105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22</a:t>
                </a:r>
                <a:r>
                  <a:rPr lang="ko-KR" altLang="en-US" sz="1050" b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년차</a:t>
                </a:r>
                <a:r>
                  <a:rPr lang="ko-KR" altLang="en-US" sz="105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 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기업으로서 국내 산업별 최고의 기업들과 거래하는 우량 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HRD </a:t>
                </a:r>
                <a:r>
                  <a:rPr lang="ko-KR" altLang="en-US" sz="1050" b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컨설팅펌</a:t>
                </a:r>
                <a:r>
                  <a:rPr lang="ko-KR" altLang="en-US" sz="105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 입니다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. 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저희 </a:t>
                </a:r>
                <a:r>
                  <a:rPr lang="ko-KR" altLang="en-US" sz="1050" b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펌은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 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1996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년 창립 이래  고객사의 조직을 진단하고 문제점을 해결하여 최적의 인재육성전략을 제공하는데 최선의 노력을 </a:t>
                </a:r>
                <a:r>
                  <a:rPr lang="ko-KR" altLang="en-US" sz="105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다하였으며 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2007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년까지 다양한 교육과정을 기획 운영하며 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HRD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관련 이슈들을 다루었습니다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. 2007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년 </a:t>
                </a:r>
                <a:r>
                  <a:rPr lang="ko-KR" altLang="en-US" sz="1050" b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퍼메듀컨설팅에서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 </a:t>
                </a:r>
                <a:r>
                  <a:rPr lang="ko-KR" altLang="en-US" sz="1050" b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티엔에프리더스로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 법인 인수합병이 진행되며 현재 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700</a:t>
                </a:r>
                <a:r>
                  <a:rPr lang="ko-KR" altLang="en-US" sz="1050" b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여개의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 </a:t>
                </a:r>
                <a:r>
                  <a:rPr lang="ko-KR" altLang="en-US" sz="1050" b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그룹사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 및 대기업 중심의 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HRD 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자문을 실시하고 있습니다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.</a:t>
                </a:r>
              </a:p>
              <a:p>
                <a:pPr algn="just">
                  <a:lnSpc>
                    <a:spcPts val="1600"/>
                  </a:lnSpc>
                </a:pPr>
                <a:endPara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  <a:p>
                <a:pPr algn="just" latinLnBrk="0">
                  <a:lnSpc>
                    <a:spcPts val="1600"/>
                  </a:lnSpc>
                </a:pPr>
                <a:r>
                  <a:rPr lang="ko-KR" altLang="en-US" sz="1200" b="1" dirty="0">
                    <a:solidFill>
                      <a:schemeClr val="tx2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국내 사업분야의 컨설팅 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외에 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2014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년 국내 최초로 동남아 주요 도시를 중심으로 지식 수출을 </a:t>
                </a:r>
                <a:r>
                  <a:rPr lang="ko-KR" altLang="en-US" sz="105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시작 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하였으며 인도네시아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, 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몽골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, 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러시아 등의 공항 및 현지기업 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HRD 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컨설팅을 실시하고 있습니다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. </a:t>
                </a:r>
              </a:p>
              <a:p>
                <a:pPr>
                  <a:lnSpc>
                    <a:spcPts val="1600"/>
                  </a:lnSpc>
                </a:pPr>
                <a:endPara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  <a:p>
                <a:pPr algn="just">
                  <a:lnSpc>
                    <a:spcPts val="1600"/>
                  </a:lnSpc>
                </a:pPr>
                <a:r>
                  <a:rPr lang="ko-KR" altLang="en-US" sz="1200" b="1" dirty="0">
                    <a:solidFill>
                      <a:schemeClr val="tx2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기업 교육 컨설팅 부문 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국내 최고의 컨설팅펌인 </a:t>
                </a:r>
                <a:r>
                  <a:rPr lang="ko-KR" altLang="en-US" sz="1050" b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티엔에프리더스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㈜에서 재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(</a:t>
                </a:r>
                <a:r>
                  <a:rPr lang="ko-KR" altLang="en-US" sz="1050" b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휴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)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학생</a:t>
                </a:r>
                <a:r>
                  <a:rPr lang="en-US" altLang="ko-KR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, 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졸업생 </a:t>
                </a:r>
                <a:r>
                  <a:rPr lang="ko-KR" altLang="en-US" sz="105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대상</a:t>
                </a:r>
                <a:endParaRPr lang="en-US" altLang="ko-KR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  <a:p>
                <a:pPr algn="just">
                  <a:lnSpc>
                    <a:spcPts val="1600"/>
                  </a:lnSpc>
                </a:pPr>
                <a:r>
                  <a:rPr lang="ko-KR" altLang="en-US" sz="1050" b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인턴십을</a:t>
                </a:r>
                <a:r>
                  <a:rPr lang="ko-KR" altLang="en-US" sz="105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 </a:t>
                </a:r>
                <a:r>
                  <a:rPr lang="ko-KR" altLang="en-US" sz="105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운영합니다</a:t>
                </a:r>
                <a:r>
                  <a:rPr lang="en-US" altLang="ko-KR" sz="105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. </a:t>
                </a:r>
                <a:endPara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764705" y="6448564"/>
                <a:ext cx="1137345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50" b="1" dirty="0">
                    <a:solidFill>
                      <a:srgbClr val="FF0066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Harmony</a:t>
                </a:r>
                <a:endParaRPr lang="ko-KR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64706" y="6694347"/>
                <a:ext cx="1137344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50" b="1" dirty="0">
                    <a:solidFill>
                      <a:srgbClr val="FF3300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Teamwork</a:t>
                </a:r>
                <a:endParaRPr lang="ko-KR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64704" y="6919897"/>
                <a:ext cx="1137346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50" b="1" dirty="0">
                    <a:solidFill>
                      <a:srgbClr val="008000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Partnership</a:t>
                </a:r>
                <a:endParaRPr lang="ko-KR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764704" y="7149430"/>
                <a:ext cx="1137346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50" b="1" dirty="0" smtClean="0">
                    <a:solidFill>
                      <a:srgbClr val="0070C0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Profit-Creating</a:t>
                </a:r>
                <a:endParaRPr lang="ko-KR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grpSp>
            <p:nvGrpSpPr>
              <p:cNvPr id="31" name="그룹 30"/>
              <p:cNvGrpSpPr/>
              <p:nvPr/>
            </p:nvGrpSpPr>
            <p:grpSpPr>
              <a:xfrm>
                <a:off x="861095" y="7596336"/>
                <a:ext cx="5520233" cy="648071"/>
                <a:chOff x="682625" y="4865688"/>
                <a:chExt cx="7931150" cy="939800"/>
              </a:xfrm>
            </p:grpSpPr>
            <p:pic>
              <p:nvPicPr>
                <p:cNvPr id="32" name="Picture 2" descr="C:\Users\JiYun\Desktop\카다로그사진\P8127728.JPG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2625" y="4865688"/>
                  <a:ext cx="1274763" cy="9366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3" name="Picture 2" descr="C:\Users\JiYun\Desktop\카다로그사진\P8127732.JPG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78025" y="4865688"/>
                  <a:ext cx="1247775" cy="9366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4" name="Picture 2" descr="C:\Users\JiYun\Desktop\카다로그사진\P8127724.JPG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55963" y="4865688"/>
                  <a:ext cx="1252537" cy="939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5" name="Picture 4" descr="C:\Users\JiYun\Desktop\카다로그사진\P8097715.JPG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41838" y="4865688"/>
                  <a:ext cx="1247775" cy="9366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6" name="Picture 5" descr="C:\Users\JiYun\Desktop\카다로그사진\IMG_7426.JPG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13425" y="4865688"/>
                  <a:ext cx="763588" cy="9366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7" name="Picture 3" descr="C:\Users\JiYun\Desktop\카다로그사진\P8097712.JPG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611938" y="4865688"/>
                  <a:ext cx="1252537" cy="939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8" name="Picture 2" descr="C:\Users\JiYun\Desktop\카다로그사진\P8097705.JPG"/>
                <p:cNvPicPr>
                  <a:picLocks noChangeAspect="1" noChangeArrowheads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12100" y="4865688"/>
                  <a:ext cx="701675" cy="9366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39" name="TextBox 38"/>
            <p:cNvSpPr txBox="1"/>
            <p:nvPr/>
          </p:nvSpPr>
          <p:spPr>
            <a:xfrm>
              <a:off x="389085" y="2843808"/>
              <a:ext cx="6010192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300" b="1" i="1" dirty="0">
                  <a:solidFill>
                    <a:srgbClr val="0083E6"/>
                  </a:solidFill>
                </a:rPr>
                <a:t>19</a:t>
              </a:r>
              <a:r>
                <a:rPr lang="ko-KR" altLang="en-US" sz="1300" b="1" i="1" dirty="0">
                  <a:solidFill>
                    <a:srgbClr val="0083E6"/>
                  </a:solidFill>
                </a:rPr>
                <a:t>개 주요 산업 및 </a:t>
              </a:r>
              <a:r>
                <a:rPr lang="en-US" altLang="ko-KR" sz="1300" b="1" i="1" dirty="0">
                  <a:solidFill>
                    <a:srgbClr val="0083E6"/>
                  </a:solidFill>
                </a:rPr>
                <a:t>700</a:t>
              </a:r>
              <a:r>
                <a:rPr lang="ko-KR" altLang="en-US" sz="1300" b="1" i="1" dirty="0" err="1">
                  <a:solidFill>
                    <a:srgbClr val="0083E6"/>
                  </a:solidFill>
                </a:rPr>
                <a:t>여개의</a:t>
              </a:r>
              <a:r>
                <a:rPr lang="ko-KR" altLang="en-US" sz="1300" b="1" i="1" dirty="0">
                  <a:solidFill>
                    <a:srgbClr val="0083E6"/>
                  </a:solidFill>
                </a:rPr>
                <a:t> 국</a:t>
              </a:r>
              <a:r>
                <a:rPr lang="en-US" altLang="ko-KR" sz="1300" b="1" i="1" dirty="0">
                  <a:solidFill>
                    <a:srgbClr val="0083E6"/>
                  </a:solidFill>
                </a:rPr>
                <a:t>/</a:t>
              </a:r>
              <a:r>
                <a:rPr lang="ko-KR" altLang="en-US" sz="1300" b="1" i="1" dirty="0">
                  <a:solidFill>
                    <a:srgbClr val="0083E6"/>
                  </a:solidFill>
                </a:rPr>
                <a:t>내외 일류기업과의 협업을 통하여</a:t>
              </a:r>
              <a:endParaRPr lang="en-US" altLang="ko-KR" sz="1300" b="1" i="1" dirty="0">
                <a:solidFill>
                  <a:srgbClr val="0083E6"/>
                </a:solidFill>
              </a:endParaRPr>
            </a:p>
            <a:p>
              <a:pPr algn="ctr"/>
              <a:r>
                <a:rPr lang="ko-KR" altLang="en-US" sz="1300" b="1" i="1" dirty="0">
                  <a:solidFill>
                    <a:srgbClr val="0083E6"/>
                  </a:solidFill>
                </a:rPr>
                <a:t> </a:t>
              </a:r>
              <a:endParaRPr lang="en-US" altLang="ko-KR" sz="1300" b="1" i="1" dirty="0">
                <a:solidFill>
                  <a:srgbClr val="0083E6"/>
                </a:solidFill>
              </a:endParaRPr>
            </a:p>
            <a:p>
              <a:pPr algn="ctr"/>
              <a:r>
                <a:rPr lang="ko-KR" altLang="en-US" sz="1300" b="1" i="1" dirty="0">
                  <a:solidFill>
                    <a:srgbClr val="0083E6"/>
                  </a:solidFill>
                </a:rPr>
                <a:t>다양한 산업과 역량을 경험하며 </a:t>
              </a:r>
              <a:r>
                <a:rPr lang="en-US" altLang="ko-KR" sz="1300" b="1" i="1" dirty="0">
                  <a:solidFill>
                    <a:srgbClr val="0083E6"/>
                  </a:solidFill>
                </a:rPr>
                <a:t>HRD</a:t>
              </a:r>
              <a:r>
                <a:rPr lang="ko-KR" altLang="en-US" sz="1300" b="1" i="1" dirty="0">
                  <a:solidFill>
                    <a:srgbClr val="0083E6"/>
                  </a:solidFill>
                </a:rPr>
                <a:t>전문가로의</a:t>
              </a:r>
              <a:r>
                <a:rPr lang="en-US" altLang="ko-KR" sz="1300" b="1" i="1" dirty="0">
                  <a:solidFill>
                    <a:srgbClr val="0083E6"/>
                  </a:solidFill>
                </a:rPr>
                <a:t> </a:t>
              </a:r>
              <a:r>
                <a:rPr lang="ko-KR" altLang="en-US" sz="1300" b="1" i="1" dirty="0">
                  <a:solidFill>
                    <a:srgbClr val="0083E6"/>
                  </a:solidFill>
                </a:rPr>
                <a:t>성장을 지원합니다</a:t>
              </a:r>
              <a:r>
                <a:rPr lang="en-US" altLang="ko-KR" sz="1300" b="1" i="1" dirty="0">
                  <a:solidFill>
                    <a:srgbClr val="0083E6"/>
                  </a:solidFill>
                </a:rPr>
                <a:t> ! 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556792" y="7320623"/>
            <a:ext cx="45463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조직구성원으로서 회사의 </a:t>
            </a:r>
            <a:r>
              <a:rPr lang="ko-KR" altLang="en-US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비전과 </a:t>
            </a:r>
            <a:r>
              <a: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일치 조화를 이루어야 합니다 </a:t>
            </a:r>
            <a:endParaRPr lang="ko-KR" altLang="en-US" sz="105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56791" y="7557937"/>
            <a:ext cx="48043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전문직으로서 개인주의가 아닌 동료들과 지식을 공유하며 </a:t>
            </a:r>
            <a:r>
              <a:rPr lang="ko-KR" alt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팀웍을</a:t>
            </a:r>
            <a:r>
              <a: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발휘합니다 </a:t>
            </a:r>
            <a:endParaRPr lang="ko-KR" altLang="en-US" sz="1050" dirty="0"/>
          </a:p>
        </p:txBody>
      </p:sp>
      <p:sp>
        <p:nvSpPr>
          <p:cNvPr id="19" name="TextBox 18"/>
          <p:cNvSpPr txBox="1"/>
          <p:nvPr/>
        </p:nvSpPr>
        <p:spPr>
          <a:xfrm>
            <a:off x="1562504" y="7783994"/>
            <a:ext cx="39432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고객의 성장을 통하여 장기간 협조관계를 유지해야 합니다</a:t>
            </a:r>
            <a:endParaRPr lang="ko-KR" altLang="en-US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65785" y="8013527"/>
            <a:ext cx="47192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영리기업으로서 수익을 창출하고 사회</a:t>
            </a:r>
            <a:r>
              <a:rPr lang="en-US" altLang="ko-KR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고객</a:t>
            </a:r>
            <a:r>
              <a:rPr lang="en-US" altLang="ko-KR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동료와 이익을 공유해야 합니다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642796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-6118" y="0"/>
            <a:ext cx="0" cy="9144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6858000" y="0"/>
            <a:ext cx="0" cy="9144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그룹 39"/>
          <p:cNvGrpSpPr/>
          <p:nvPr/>
        </p:nvGrpSpPr>
        <p:grpSpPr>
          <a:xfrm>
            <a:off x="425813" y="230962"/>
            <a:ext cx="6027523" cy="6162579"/>
            <a:chOff x="425813" y="230962"/>
            <a:chExt cx="6027523" cy="5788375"/>
          </a:xfrm>
        </p:grpSpPr>
        <p:grpSp>
          <p:nvGrpSpPr>
            <p:cNvPr id="41" name="그룹 40"/>
            <p:cNvGrpSpPr/>
            <p:nvPr/>
          </p:nvGrpSpPr>
          <p:grpSpPr>
            <a:xfrm>
              <a:off x="436362" y="230962"/>
              <a:ext cx="5971483" cy="827842"/>
              <a:chOff x="578369" y="2400727"/>
              <a:chExt cx="5971483" cy="827842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578369" y="2400727"/>
                <a:ext cx="1626495" cy="4308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200" dirty="0">
                    <a:ln w="3175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ln>
                    <a:solidFill>
                      <a:prstClr val="black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모집요강</a:t>
                </a:r>
              </a:p>
            </p:txBody>
          </p:sp>
          <p:cxnSp>
            <p:nvCxnSpPr>
              <p:cNvPr id="52" name="직선 연결선 51"/>
              <p:cNvCxnSpPr/>
              <p:nvPr/>
            </p:nvCxnSpPr>
            <p:spPr>
              <a:xfrm>
                <a:off x="1995125" y="2625695"/>
                <a:ext cx="4554727" cy="0"/>
              </a:xfrm>
              <a:prstGeom prst="line">
                <a:avLst/>
              </a:prstGeom>
              <a:ln w="1079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589652" y="2936181"/>
                <a:ext cx="1356277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300" b="1" dirty="0">
                    <a:solidFill>
                      <a:prstClr val="black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모집내용</a:t>
                </a:r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425813" y="4190596"/>
              <a:ext cx="5996890" cy="669414"/>
              <a:chOff x="567820" y="6360361"/>
              <a:chExt cx="5996890" cy="669414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567820" y="6402680"/>
                <a:ext cx="1356277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300" b="1" dirty="0">
                    <a:solidFill>
                      <a:prstClr val="black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업무내용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003698" y="6360361"/>
                <a:ext cx="4561012" cy="6694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500"/>
                  </a:lnSpc>
                </a:pP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∙ 리서치</a:t>
                </a:r>
                <a:r>
                  <a:rPr lang="en-US" altLang="ko-KR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, </a:t>
                </a: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자료조사</a:t>
                </a:r>
                <a:r>
                  <a:rPr lang="en-US" altLang="ko-KR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, </a:t>
                </a: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문서작성</a:t>
                </a:r>
                <a:r>
                  <a:rPr lang="en-US" altLang="ko-KR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, </a:t>
                </a: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산업별 이슈 정리</a:t>
                </a:r>
                <a:endParaRPr lang="en-US" altLang="ko-KR" sz="1050" b="1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  <a:p>
                <a:pPr>
                  <a:lnSpc>
                    <a:spcPts val="1500"/>
                  </a:lnSpc>
                </a:pP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∙ 컨설턴트 업무 지원</a:t>
                </a:r>
                <a:r>
                  <a:rPr lang="en-US" altLang="ko-KR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, </a:t>
                </a: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자료 조사</a:t>
                </a:r>
                <a:r>
                  <a:rPr lang="en-US" altLang="ko-KR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, </a:t>
                </a: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고객사별 </a:t>
                </a:r>
                <a:r>
                  <a:rPr lang="en-US" altLang="ko-KR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HRD </a:t>
                </a: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이슈 분석</a:t>
                </a:r>
                <a:endParaRPr lang="en-US" altLang="ko-KR" sz="1050" b="1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  <a:p>
                <a:pPr>
                  <a:lnSpc>
                    <a:spcPts val="1500"/>
                  </a:lnSpc>
                </a:pP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∙ 역량진단</a:t>
                </a:r>
                <a:r>
                  <a:rPr lang="en-US" altLang="ko-KR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, </a:t>
                </a: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결과보고서 통계 및 작성</a:t>
                </a:r>
                <a:r>
                  <a:rPr lang="en-US" altLang="ko-KR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, </a:t>
                </a: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교육현장 관리 업무 등</a:t>
                </a:r>
                <a:endParaRPr lang="en-US" altLang="ko-KR" sz="1050" b="1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</p:grpSp>
        <p:grpSp>
          <p:nvGrpSpPr>
            <p:cNvPr id="43" name="그룹 42"/>
            <p:cNvGrpSpPr/>
            <p:nvPr/>
          </p:nvGrpSpPr>
          <p:grpSpPr>
            <a:xfrm>
              <a:off x="427601" y="4984390"/>
              <a:ext cx="5898586" cy="292388"/>
              <a:chOff x="569608" y="7154155"/>
              <a:chExt cx="5898586" cy="292388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569608" y="7154155"/>
                <a:ext cx="1356277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300" b="1" dirty="0">
                    <a:solidFill>
                      <a:prstClr val="black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인턴수당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003698" y="7161850"/>
                <a:ext cx="4464496" cy="284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500"/>
                  </a:lnSpc>
                </a:pP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∙ 당사 내규에 의함 </a:t>
                </a:r>
              </a:p>
            </p:txBody>
          </p:sp>
        </p:grpSp>
        <p:grpSp>
          <p:nvGrpSpPr>
            <p:cNvPr id="44" name="그룹 43"/>
            <p:cNvGrpSpPr/>
            <p:nvPr/>
          </p:nvGrpSpPr>
          <p:grpSpPr>
            <a:xfrm>
              <a:off x="427601" y="5390572"/>
              <a:ext cx="6025735" cy="628765"/>
              <a:chOff x="569608" y="7560337"/>
              <a:chExt cx="6025735" cy="628765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569608" y="7610935"/>
                <a:ext cx="1356277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300" b="1" dirty="0">
                    <a:solidFill>
                      <a:prstClr val="black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인턴기간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995125" y="7560337"/>
                <a:ext cx="4600218" cy="62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500"/>
                  </a:lnSpc>
                </a:pP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∙ 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재학생</a:t>
                </a:r>
                <a:r>
                  <a:rPr lang="en-US" altLang="ko-KR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, </a:t>
                </a: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졸업생 </a:t>
                </a:r>
                <a:r>
                  <a:rPr lang="en-US" altLang="ko-KR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: </a:t>
                </a:r>
                <a:r>
                  <a:rPr lang="en-US" altLang="ko-KR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2020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년 </a:t>
                </a:r>
                <a:r>
                  <a:rPr lang="en-US" altLang="ko-KR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01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월 </a:t>
                </a:r>
                <a:r>
                  <a:rPr lang="en-US" altLang="ko-KR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02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일</a:t>
                </a:r>
                <a:r>
                  <a:rPr lang="en-US" altLang="ko-KR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~</a:t>
                </a:r>
                <a:r>
                  <a:rPr lang="en-US" altLang="ko-KR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2020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년 </a:t>
                </a:r>
                <a:r>
                  <a:rPr lang="en-US" altLang="ko-KR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6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월 </a:t>
                </a:r>
                <a:r>
                  <a:rPr lang="en-US" altLang="ko-KR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30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일</a:t>
                </a:r>
                <a:r>
                  <a:rPr lang="en-US" altLang="ko-KR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(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약 </a:t>
                </a:r>
                <a:r>
                  <a:rPr lang="en-US" altLang="ko-KR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6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개월 예정</a:t>
                </a:r>
                <a:r>
                  <a:rPr lang="en-US" altLang="ko-KR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)</a:t>
                </a:r>
                <a:endParaRPr lang="en-US" altLang="ko-KR" sz="1050" b="1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  <a:p>
                <a:pPr>
                  <a:lnSpc>
                    <a:spcPts val="1500"/>
                  </a:lnSpc>
                </a:pP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 재학생의 경우 졸업 뒤 정규직 </a:t>
                </a:r>
                <a:r>
                  <a:rPr lang="ko-KR" altLang="en-US" sz="1050" b="1" dirty="0" err="1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지원시</a:t>
                </a:r>
                <a:r>
                  <a:rPr lang="ko-KR" altLang="en-US" sz="105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가산점 부여 및 인턴기간 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면제</a:t>
                </a:r>
                <a:endParaRPr lang="en-US" altLang="ko-KR" sz="105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  <a:p>
                <a:pPr>
                  <a:lnSpc>
                    <a:spcPts val="1500"/>
                  </a:lnSpc>
                </a:pP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∙ 매주 </a:t>
                </a:r>
                <a:r>
                  <a:rPr lang="en-US" altLang="ko-KR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2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일</a:t>
                </a:r>
                <a:r>
                  <a:rPr lang="en-US" altLang="ko-KR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_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요일 </a:t>
                </a:r>
                <a:r>
                  <a:rPr lang="ko-KR" altLang="en-US" sz="1050" b="1" dirty="0" err="1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선택제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근무</a:t>
                </a:r>
                <a:r>
                  <a:rPr lang="en-US" altLang="ko-KR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(</a:t>
                </a:r>
                <a:r>
                  <a:rPr lang="ko-KR" altLang="en-US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사전 협의 가능</a:t>
                </a:r>
                <a:r>
                  <a:rPr lang="en-US" altLang="ko-KR" sz="1050" b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)</a:t>
                </a:r>
                <a:endParaRPr lang="ko-KR" altLang="en-US" sz="1050" b="1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</p:grpSp>
      </p:grpSp>
      <p:graphicFrame>
        <p:nvGraphicFramePr>
          <p:cNvPr id="54" name="표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797660"/>
              </p:ext>
            </p:extLst>
          </p:nvPr>
        </p:nvGraphicFramePr>
        <p:xfrm>
          <a:off x="567601" y="1115814"/>
          <a:ext cx="5832216" cy="2754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55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2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/>
                        <a:t>모집부문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/>
                        <a:t>담당 업무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/>
                        <a:t>컨설팅</a:t>
                      </a:r>
                      <a:r>
                        <a:rPr lang="en-US" altLang="ko-KR" sz="900" dirty="0"/>
                        <a:t>(</a:t>
                      </a:r>
                      <a:r>
                        <a:rPr lang="ko-KR" altLang="en-US" sz="900" dirty="0"/>
                        <a:t>산업</a:t>
                      </a:r>
                      <a:r>
                        <a:rPr lang="en-US" altLang="ko-KR" sz="900" dirty="0"/>
                        <a:t>) </a:t>
                      </a:r>
                      <a:r>
                        <a:rPr lang="ko-KR" altLang="en-US" sz="900" dirty="0"/>
                        <a:t>분야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/>
                        <a:t>모집인원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675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산업전문가그룹</a:t>
                      </a:r>
                      <a:r>
                        <a:rPr lang="en-US" altLang="ko-KR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(IEG)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1" spc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기획운영파트</a:t>
                      </a:r>
                      <a:endParaRPr lang="en-US" altLang="ko-KR" sz="900" b="1" spc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리서치</a:t>
                      </a:r>
                      <a:r>
                        <a:rPr lang="en-US" altLang="ko-KR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자료</a:t>
                      </a:r>
                      <a:r>
                        <a:rPr lang="en-US" altLang="ko-KR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분석</a:t>
                      </a:r>
                      <a:r>
                        <a:rPr lang="en-US" altLang="ko-KR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프로젝트</a:t>
                      </a:r>
                      <a:r>
                        <a:rPr lang="en-US" altLang="ko-KR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컨설팅 현장 지원</a:t>
                      </a:r>
                      <a:endParaRPr lang="ko-KR" altLang="en-US" sz="9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금융 </a:t>
                      </a:r>
                      <a:r>
                        <a:rPr lang="en-US" altLang="ko-KR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 IT</a:t>
                      </a:r>
                      <a:r>
                        <a:rPr lang="en-US" altLang="ko-KR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/ </a:t>
                      </a:r>
                      <a:r>
                        <a:rPr lang="ko-KR" altLang="en-U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제조 </a:t>
                      </a:r>
                      <a:r>
                        <a:rPr lang="en-US" altLang="ko-KR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유통 </a:t>
                      </a:r>
                      <a:r>
                        <a:rPr lang="en-US" altLang="ko-KR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외식 </a:t>
                      </a:r>
                      <a:r>
                        <a:rPr lang="en-US" altLang="ko-KR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패션 </a:t>
                      </a:r>
                      <a:r>
                        <a:rPr lang="en-US" altLang="ko-KR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서비스 </a:t>
                      </a:r>
                      <a:r>
                        <a:rPr lang="en-US" altLang="ko-KR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의료 </a:t>
                      </a:r>
                      <a:r>
                        <a:rPr lang="en-US" altLang="ko-KR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외국계 </a:t>
                      </a:r>
                      <a:r>
                        <a:rPr lang="en-US" altLang="ko-KR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중공업 등 </a:t>
                      </a:r>
                      <a:r>
                        <a:rPr lang="en-US" altLang="ko-KR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19</a:t>
                      </a:r>
                      <a:r>
                        <a:rPr lang="ko-KR" altLang="en-U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개 분야 </a:t>
                      </a:r>
                      <a:endParaRPr lang="en-US" altLang="ko-KR" sz="900" b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</a:t>
                      </a:r>
                      <a:r>
                        <a:rPr lang="ko-KR" altLang="en-US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5196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대상자 및 우대사항 </a:t>
                      </a:r>
                      <a:endParaRPr lang="en-US" altLang="ko-KR" sz="9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[</a:t>
                      </a:r>
                      <a:r>
                        <a:rPr lang="ko-KR" altLang="en-US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대상자</a:t>
                      </a:r>
                      <a:r>
                        <a:rPr lang="en-US" altLang="ko-KR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]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900" b="1" dirty="0" smtClean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∙  </a:t>
                      </a:r>
                      <a:r>
                        <a:rPr lang="ko-KR" altLang="en-US" sz="900" b="1" dirty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졸업예정자 및 졸업생</a:t>
                      </a:r>
                      <a:r>
                        <a:rPr lang="en-US" altLang="ko-KR" sz="900" b="1" dirty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, </a:t>
                      </a:r>
                      <a:r>
                        <a:rPr lang="ko-KR" altLang="en-US" sz="900" b="1" dirty="0" smtClean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재학생</a:t>
                      </a:r>
                      <a:r>
                        <a:rPr lang="en-US" altLang="ko-KR" sz="900" b="1" dirty="0" smtClean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, </a:t>
                      </a:r>
                      <a:r>
                        <a:rPr lang="ko-KR" altLang="en-US" sz="900" b="1" dirty="0" smtClean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휴학생 </a:t>
                      </a:r>
                      <a:r>
                        <a:rPr lang="ko-KR" altLang="en-US" sz="900" b="1" dirty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지원 가능</a:t>
                      </a:r>
                      <a:r>
                        <a:rPr lang="ko-KR" altLang="en-US" sz="900" b="1" baseline="0" dirty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 </a:t>
                      </a:r>
                      <a:endParaRPr lang="en-US" altLang="ko-KR" sz="900" b="1" baseline="0" dirty="0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</a:endParaRP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endParaRPr lang="en-US" altLang="ko-KR" sz="900" b="1" baseline="0" dirty="0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</a:endParaRP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[</a:t>
                      </a:r>
                      <a:r>
                        <a:rPr lang="ko-KR" altLang="en-US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우대사항</a:t>
                      </a:r>
                      <a:r>
                        <a:rPr lang="en-US" altLang="ko-KR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]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900" b="1" dirty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∙  전공 무관 </a:t>
                      </a:r>
                      <a:r>
                        <a:rPr lang="en-US" altLang="ko-KR" sz="900" b="1" dirty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[</a:t>
                      </a:r>
                      <a:r>
                        <a:rPr lang="ko-KR" altLang="en-US" sz="900" b="1" dirty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다양한 전공 선호</a:t>
                      </a:r>
                      <a:r>
                        <a:rPr lang="en-US" altLang="ko-KR" sz="900" b="1" dirty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] 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900" b="1" dirty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 ∙  문서 작성 능력 </a:t>
                      </a:r>
                      <a:endParaRPr lang="en-US" altLang="ko-KR" sz="900" b="1" dirty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</a:endParaRP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900" b="1" dirty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 </a:t>
                      </a:r>
                      <a:r>
                        <a:rPr lang="ko-KR" altLang="en-US" sz="900" b="1" dirty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rPr>
                        <a:t>∙  커뮤니케이션 능력 </a:t>
                      </a:r>
                      <a:endParaRPr lang="ko-KR" altLang="en-US" sz="9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endParaRPr lang="ko-KR" altLang="en-US" sz="9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55" name="그룹 54"/>
          <p:cNvGrpSpPr/>
          <p:nvPr/>
        </p:nvGrpSpPr>
        <p:grpSpPr>
          <a:xfrm>
            <a:off x="463553" y="6516216"/>
            <a:ext cx="6277814" cy="2025143"/>
            <a:chOff x="458561" y="6187316"/>
            <a:chExt cx="6277814" cy="2025143"/>
          </a:xfrm>
        </p:grpSpPr>
        <p:sp>
          <p:nvSpPr>
            <p:cNvPr id="56" name="TextBox 55"/>
            <p:cNvSpPr txBox="1"/>
            <p:nvPr/>
          </p:nvSpPr>
          <p:spPr>
            <a:xfrm>
              <a:off x="458561" y="6229635"/>
              <a:ext cx="135627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b="1" dirty="0">
                  <a:solidFill>
                    <a:prstClr val="black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지원방법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839832" y="6187316"/>
              <a:ext cx="4896543" cy="669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/>
                  <a:ea typeface="맑은 고딕"/>
                </a:rPr>
                <a:t>∙ </a:t>
              </a:r>
              <a:r>
                <a:rPr lang="en-US" altLang="ko-KR" sz="105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recruit@tnfleaders.com</a:t>
              </a:r>
              <a:r>
                <a:rPr lang="ko-KR" altLang="en-US" sz="105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으로 입사지원</a:t>
              </a:r>
              <a:r>
                <a:rPr lang="en-US" altLang="ko-KR" sz="1050" b="1" spc="-3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05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: </a:t>
              </a:r>
              <a:r>
                <a:rPr lang="ko-KR" altLang="en-US" sz="105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자유양식</a:t>
              </a:r>
              <a:r>
                <a:rPr lang="en-US" altLang="ko-KR" sz="105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</a:t>
              </a:r>
              <a:r>
                <a:rPr lang="ko-KR" altLang="en-US" sz="105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이력서 </a:t>
              </a:r>
              <a:r>
                <a:rPr lang="en-US" altLang="ko-KR" sz="1050" b="1" spc="-3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r>
                <a:rPr lang="ko-KR" altLang="en-US" sz="1050" b="1" spc="-3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부 </a:t>
              </a:r>
              <a:r>
                <a:rPr lang="en-US" altLang="ko-KR" sz="1050" b="1" spc="-3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/ </a:t>
              </a:r>
              <a:r>
                <a:rPr lang="ko-KR" altLang="en-US" sz="1050" b="1" spc="-3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자기소개서</a:t>
              </a:r>
              <a:r>
                <a:rPr lang="en-US" altLang="ko-KR" sz="1050" b="1" spc="-3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r>
                <a:rPr lang="ko-KR" altLang="en-US" sz="1050" b="1" spc="-3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부</a:t>
              </a:r>
              <a:r>
                <a:rPr lang="en-US" altLang="ko-KR" sz="1050" b="1" spc="-3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</a:t>
              </a:r>
            </a:p>
            <a:p>
              <a:pPr>
                <a:lnSpc>
                  <a:spcPts val="1500"/>
                </a:lnSpc>
              </a:pP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∙ </a:t>
              </a:r>
              <a:r>
                <a:rPr lang="ko-KR" altLang="en-US" sz="1050" b="1" spc="-4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이력서</a:t>
              </a:r>
              <a:r>
                <a:rPr lang="en-US" altLang="ko-KR" sz="1050" b="1" spc="-4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ko-KR" altLang="en-US" sz="1050" b="1" spc="-4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자기소개서는 국문으로 작성 </a:t>
              </a:r>
              <a:r>
                <a:rPr lang="ko-KR" altLang="en-US" sz="1050" b="1" spc="-4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후 </a:t>
              </a:r>
              <a:r>
                <a:rPr lang="en-US" altLang="ko-KR" sz="1050" b="1" spc="-40" dirty="0" smtClean="0">
                  <a:solidFill>
                    <a:srgbClr val="FF0000"/>
                  </a:solidFill>
                </a:rPr>
                <a:t>PDF</a:t>
              </a:r>
              <a:r>
                <a:rPr lang="ko-KR" altLang="en-US" sz="1050" b="1" spc="-40" dirty="0" smtClean="0">
                  <a:solidFill>
                    <a:srgbClr val="FF0000"/>
                  </a:solidFill>
                </a:rPr>
                <a:t>로만 접수 가능</a:t>
              </a:r>
              <a:endParaRPr lang="en-US" altLang="ko-KR" sz="1050" b="1" spc="-40" dirty="0">
                <a:solidFill>
                  <a:srgbClr val="FF0000"/>
                </a:solidFill>
              </a:endParaRPr>
            </a:p>
            <a:p>
              <a:pPr>
                <a:lnSpc>
                  <a:spcPts val="1500"/>
                </a:lnSpc>
              </a:pP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∙ </a:t>
              </a:r>
              <a:r>
                <a:rPr lang="en-US" altLang="ko-KR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2019</a:t>
              </a:r>
              <a:r>
                <a:rPr lang="ko-KR" altLang="en-US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년 </a:t>
              </a:r>
              <a:r>
                <a:rPr lang="en-US" altLang="ko-KR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</a:t>
              </a:r>
              <a:r>
                <a:rPr lang="ko-KR" altLang="en-US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학기 </a:t>
              </a: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휴학 학생은 휴학증명서 제출 필수</a:t>
              </a: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         </a:t>
              </a: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64323" y="6965964"/>
              <a:ext cx="1350515" cy="341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전형일정 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824074" y="6965964"/>
              <a:ext cx="462427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∙ </a:t>
              </a:r>
              <a:r>
                <a:rPr lang="ko-KR" altLang="en-US" sz="1050" b="1" dirty="0">
                  <a:solidFill>
                    <a:srgbClr val="FF0000"/>
                  </a:solidFill>
                </a:rPr>
                <a:t>서류 접수 기간 </a:t>
              </a:r>
              <a:r>
                <a:rPr lang="en-US" altLang="ko-KR" sz="1050" b="1" dirty="0">
                  <a:solidFill>
                    <a:srgbClr val="FF0000"/>
                  </a:solidFill>
                </a:rPr>
                <a:t>: </a:t>
              </a:r>
              <a:r>
                <a:rPr lang="en-US" altLang="ko-KR" sz="1050" b="1" dirty="0" smtClean="0">
                  <a:solidFill>
                    <a:srgbClr val="FF0000"/>
                  </a:solidFill>
                </a:rPr>
                <a:t>2019</a:t>
              </a:r>
              <a:r>
                <a:rPr lang="ko-KR" altLang="en-US" sz="1050" b="1" dirty="0" smtClean="0">
                  <a:solidFill>
                    <a:srgbClr val="FF0000"/>
                  </a:solidFill>
                </a:rPr>
                <a:t>년 </a:t>
              </a:r>
              <a:r>
                <a:rPr lang="en-US" altLang="ko-KR" sz="1050" b="1" dirty="0" smtClean="0">
                  <a:solidFill>
                    <a:srgbClr val="FF0000"/>
                  </a:solidFill>
                </a:rPr>
                <a:t>12</a:t>
              </a:r>
              <a:r>
                <a:rPr lang="ko-KR" altLang="en-US" sz="1050" b="1" dirty="0" smtClean="0">
                  <a:solidFill>
                    <a:srgbClr val="FF0000"/>
                  </a:solidFill>
                </a:rPr>
                <a:t>월 </a:t>
              </a:r>
              <a:r>
                <a:rPr lang="en-US" altLang="ko-KR" sz="1050" b="1" dirty="0" smtClean="0">
                  <a:solidFill>
                    <a:srgbClr val="FF0000"/>
                  </a:solidFill>
                </a:rPr>
                <a:t>3</a:t>
              </a:r>
              <a:r>
                <a:rPr lang="ko-KR" altLang="en-US" sz="1050" b="1" dirty="0" smtClean="0">
                  <a:solidFill>
                    <a:srgbClr val="FF0000"/>
                  </a:solidFill>
                </a:rPr>
                <a:t>일</a:t>
              </a:r>
              <a:r>
                <a:rPr lang="en-US" altLang="ko-KR" sz="1050" b="1" dirty="0" smtClean="0">
                  <a:solidFill>
                    <a:srgbClr val="FF0000"/>
                  </a:solidFill>
                </a:rPr>
                <a:t>(</a:t>
              </a:r>
              <a:r>
                <a:rPr lang="ko-KR" altLang="en-US" sz="1050" b="1" dirty="0" smtClean="0">
                  <a:solidFill>
                    <a:srgbClr val="FF0000"/>
                  </a:solidFill>
                </a:rPr>
                <a:t>화</a:t>
              </a:r>
              <a:r>
                <a:rPr lang="en-US" altLang="ko-KR" sz="1050" b="1" dirty="0" smtClean="0">
                  <a:solidFill>
                    <a:srgbClr val="FF0000"/>
                  </a:solidFill>
                </a:rPr>
                <a:t>)</a:t>
              </a:r>
              <a:r>
                <a:rPr lang="ko-KR" altLang="en-US" sz="1050" b="1" dirty="0" smtClean="0">
                  <a:solidFill>
                    <a:srgbClr val="FF0000"/>
                  </a:solidFill>
                </a:rPr>
                <a:t> </a:t>
              </a:r>
              <a:r>
                <a:rPr lang="en-US" altLang="ko-KR" sz="1050" b="1" dirty="0">
                  <a:solidFill>
                    <a:srgbClr val="FF0000"/>
                  </a:solidFill>
                </a:rPr>
                <a:t>~ </a:t>
              </a:r>
              <a:r>
                <a:rPr lang="en-US" altLang="ko-KR" sz="1050" b="1" dirty="0" smtClean="0">
                  <a:solidFill>
                    <a:srgbClr val="FF0000"/>
                  </a:solidFill>
                </a:rPr>
                <a:t>2019</a:t>
              </a:r>
              <a:r>
                <a:rPr lang="ko-KR" altLang="en-US" sz="1050" b="1" dirty="0" smtClean="0">
                  <a:solidFill>
                    <a:srgbClr val="FF0000"/>
                  </a:solidFill>
                </a:rPr>
                <a:t>년 </a:t>
              </a:r>
              <a:r>
                <a:rPr lang="en-US" altLang="ko-KR" sz="1050" b="1" dirty="0" smtClean="0">
                  <a:solidFill>
                    <a:srgbClr val="FF0000"/>
                  </a:solidFill>
                </a:rPr>
                <a:t>12</a:t>
              </a:r>
              <a:r>
                <a:rPr lang="ko-KR" altLang="en-US" sz="1050" b="1" dirty="0" smtClean="0">
                  <a:solidFill>
                    <a:srgbClr val="FF0000"/>
                  </a:solidFill>
                </a:rPr>
                <a:t>월 </a:t>
              </a:r>
              <a:r>
                <a:rPr lang="en-US" altLang="ko-KR" sz="1050" b="1" dirty="0" smtClean="0">
                  <a:solidFill>
                    <a:srgbClr val="FF0000"/>
                  </a:solidFill>
                </a:rPr>
                <a:t>15</a:t>
              </a:r>
              <a:r>
                <a:rPr lang="ko-KR" altLang="en-US" sz="1050" b="1" dirty="0" smtClean="0">
                  <a:solidFill>
                    <a:srgbClr val="FF0000"/>
                  </a:solidFill>
                </a:rPr>
                <a:t>일</a:t>
              </a:r>
              <a:r>
                <a:rPr lang="en-US" altLang="ko-KR" sz="1050" b="1" dirty="0">
                  <a:solidFill>
                    <a:srgbClr val="FF0000"/>
                  </a:solidFill>
                </a:rPr>
                <a:t>(</a:t>
              </a:r>
              <a:r>
                <a:rPr lang="ko-KR" altLang="en-US" sz="1050" b="1" dirty="0">
                  <a:solidFill>
                    <a:srgbClr val="FF0000"/>
                  </a:solidFill>
                </a:rPr>
                <a:t>일</a:t>
              </a:r>
              <a:r>
                <a:rPr lang="en-US" altLang="ko-KR" sz="1050" b="1" dirty="0">
                  <a:solidFill>
                    <a:srgbClr val="FF0000"/>
                  </a:solidFill>
                </a:rPr>
                <a:t>)</a:t>
              </a:r>
              <a:r>
                <a:rPr lang="ko-KR" altLang="en-US" sz="1050" b="1" dirty="0">
                  <a:solidFill>
                    <a:srgbClr val="FF0000"/>
                  </a:solidFill>
                </a:rPr>
                <a:t> </a:t>
              </a:r>
              <a:r>
                <a:rPr lang="en-US" altLang="ko-KR" sz="1050" b="1" dirty="0">
                  <a:solidFill>
                    <a:srgbClr val="FF0000"/>
                  </a:solidFill>
                </a:rPr>
                <a:t>24:00 </a:t>
              </a:r>
              <a:endParaRPr lang="en-US" altLang="ko-KR" sz="1050" b="1" dirty="0">
                <a:solidFill>
                  <a:srgbClr val="FF0000"/>
                </a:solidFill>
                <a:latin typeface="맑은 고딕"/>
                <a:ea typeface="맑은 고딕"/>
              </a:endParaRPr>
            </a:p>
            <a:p>
              <a:pPr>
                <a:lnSpc>
                  <a:spcPts val="1500"/>
                </a:lnSpc>
              </a:pP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/>
                  <a:ea typeface="맑은 고딕"/>
                </a:rPr>
                <a:t>∙ </a:t>
              </a:r>
              <a:r>
                <a:rPr lang="ko-KR" altLang="en-US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/>
                  <a:ea typeface="맑은 고딕"/>
                </a:rPr>
                <a:t>과제 및 면접 안내는 </a:t>
              </a: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/>
                  <a:ea typeface="맑은 고딕"/>
                </a:rPr>
                <a:t>전형 </a:t>
              </a:r>
              <a:r>
                <a:rPr lang="ko-KR" altLang="en-US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/>
                  <a:ea typeface="맑은 고딕"/>
                </a:rPr>
                <a:t>합격자에 한해 </a:t>
              </a: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/>
                  <a:ea typeface="맑은 고딕"/>
                </a:rPr>
                <a:t>개별 공지 </a:t>
              </a:r>
              <a:r>
                <a:rPr lang="ko-KR" altLang="en-US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/>
                  <a:ea typeface="맑은 고딕"/>
                </a:rPr>
                <a:t>예정</a:t>
              </a:r>
              <a:endParaRPr lang="en-US" altLang="ko-KR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/>
                <a:ea typeface="맑은 고딕"/>
              </a:endParaRPr>
            </a:p>
            <a:p>
              <a:pPr>
                <a:lnSpc>
                  <a:spcPts val="1500"/>
                </a:lnSpc>
              </a:pP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∙</a:t>
              </a:r>
              <a:r>
                <a:rPr lang="en-US" altLang="ko-KR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ko-KR" altLang="en-US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최종입사일 </a:t>
              </a: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: </a:t>
              </a:r>
              <a:r>
                <a:rPr lang="en-US" altLang="ko-KR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2020</a:t>
              </a:r>
              <a:r>
                <a:rPr lang="ko-KR" altLang="en-US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년 </a:t>
              </a:r>
              <a:r>
                <a:rPr lang="en-US" altLang="ko-KR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01</a:t>
              </a:r>
              <a:r>
                <a:rPr lang="ko-KR" altLang="en-US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월 </a:t>
              </a:r>
              <a:r>
                <a:rPr lang="en-US" altLang="ko-KR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02</a:t>
              </a:r>
              <a:r>
                <a:rPr lang="ko-KR" altLang="en-US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일</a:t>
              </a:r>
              <a:r>
                <a:rPr lang="en-US" altLang="ko-KR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</a:t>
              </a:r>
              <a:r>
                <a:rPr lang="ko-KR" altLang="en-US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월</a:t>
              </a:r>
              <a:r>
                <a:rPr lang="en-US" altLang="ko-KR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 </a:t>
              </a:r>
              <a:r>
                <a:rPr lang="ko-KR" altLang="en-US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예정</a:t>
              </a:r>
              <a:endParaRPr lang="en-US" altLang="ko-KR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lnSpc>
                  <a:spcPts val="1500"/>
                </a:lnSpc>
              </a:pPr>
              <a:r>
                <a:rPr lang="ko-KR" altLang="en-US" sz="105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∙ </a:t>
              </a:r>
              <a:r>
                <a:rPr lang="ko-KR" altLang="en-US" sz="105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컨설턴트의 직무와 관련된 문의는 당사 홈페이지 </a:t>
              </a:r>
              <a:r>
                <a:rPr lang="en-US" altLang="ko-KR" sz="105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www.tnfleaders.com</a:t>
              </a:r>
              <a:r>
                <a:rPr lang="ko-KR" altLang="en-US" sz="105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를 </a:t>
              </a:r>
              <a:endParaRPr lang="en-US" altLang="ko-KR" sz="1050" b="1" spc="-3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lnSpc>
                  <a:spcPts val="1500"/>
                </a:lnSpc>
              </a:pPr>
              <a:r>
                <a:rPr lang="en-US" altLang="ko-KR" sz="1050" b="1" spc="-3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 </a:t>
              </a: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참조하시기 바라며</a:t>
              </a: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당 법인의 컨설턴트 업무의 이해도를 높이고자</a:t>
              </a:r>
              <a:endParaRPr lang="en-US" altLang="ko-KR" sz="105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lnSpc>
                  <a:spcPts val="1500"/>
                </a:lnSpc>
              </a:pPr>
              <a:r>
                <a:rPr lang="en-US" altLang="ko-KR" sz="1050" b="1" spc="-4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ko-KR" altLang="en-US" sz="1050" b="1" spc="-4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050" b="1" u="sng" spc="-4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“</a:t>
              </a:r>
              <a:r>
                <a:rPr lang="ko-KR" altLang="en-US" sz="1050" b="1" u="sng" spc="-4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인재채용</a:t>
              </a:r>
              <a:r>
                <a:rPr lang="en-US" altLang="ko-KR" sz="1050" b="1" u="sng" spc="-4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” “</a:t>
              </a:r>
              <a:r>
                <a:rPr lang="ko-KR" altLang="en-US" sz="1050" b="1" u="sng" spc="-4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선배 </a:t>
              </a:r>
              <a:r>
                <a:rPr lang="en-US" altLang="ko-KR" sz="1050" b="1" u="sng" spc="-4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Talk”</a:t>
              </a:r>
              <a:r>
                <a:rPr lang="ko-KR" altLang="en-US" sz="1050" b="1" spc="-4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를 개방해놓았으니 참고 바랍니다</a:t>
              </a:r>
              <a:r>
                <a:rPr lang="en-US" altLang="ko-KR" sz="1050" b="1" spc="-4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4266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-6118" y="0"/>
            <a:ext cx="6118" cy="558011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6858000" y="0"/>
            <a:ext cx="0" cy="558011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그룹 23"/>
          <p:cNvGrpSpPr/>
          <p:nvPr/>
        </p:nvGrpSpPr>
        <p:grpSpPr>
          <a:xfrm>
            <a:off x="268858" y="179512"/>
            <a:ext cx="6336704" cy="4894121"/>
            <a:chOff x="268858" y="179512"/>
            <a:chExt cx="6336704" cy="4894121"/>
          </a:xfrm>
        </p:grpSpPr>
        <p:sp>
          <p:nvSpPr>
            <p:cNvPr id="25" name="TextBox 24"/>
            <p:cNvSpPr txBox="1"/>
            <p:nvPr/>
          </p:nvSpPr>
          <p:spPr>
            <a:xfrm>
              <a:off x="454298" y="251520"/>
              <a:ext cx="135627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b="1" dirty="0">
                  <a:solidFill>
                    <a:prstClr val="black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유의사항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890740" y="179512"/>
              <a:ext cx="4632181" cy="1499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∙ </a:t>
              </a:r>
              <a:r>
                <a:rPr lang="ko-KR" altLang="en-US" sz="1050" b="1" spc="-4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상기 일정은 당사 필요에 따라 공지하고 변경 가능하니 유의하시기 바랍니다</a:t>
              </a:r>
              <a:r>
                <a:rPr lang="en-US" altLang="ko-KR" sz="1050" b="1" spc="-4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. </a:t>
              </a:r>
            </a:p>
            <a:p>
              <a:pPr>
                <a:lnSpc>
                  <a:spcPts val="1600"/>
                </a:lnSpc>
              </a:pP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∙ </a:t>
              </a: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각 </a:t>
              </a:r>
              <a:r>
                <a:rPr lang="ko-KR" altLang="en-US" sz="105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전형별</a:t>
              </a: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합격자 발표 및 추후 일정공지 등은 지원자 개인 메일주소 및 </a:t>
              </a:r>
              <a:endParaRPr lang="en-US" altLang="ko-KR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pPr>
                <a:lnSpc>
                  <a:spcPts val="1600"/>
                </a:lnSpc>
              </a:pP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 SMS</a:t>
              </a: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로 개별 통지됨을 알려드립니다</a:t>
              </a: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.</a:t>
              </a:r>
              <a:r>
                <a:rPr lang="en-US" altLang="ko-KR" sz="105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</a:t>
              </a:r>
            </a:p>
            <a:p>
              <a:pPr>
                <a:lnSpc>
                  <a:spcPts val="1500"/>
                </a:lnSpc>
              </a:pP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∙ </a:t>
              </a: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기타 자세한 사항은 당사 인터넷 홈페이지</a:t>
              </a: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(www.tnfleaders.com)</a:t>
              </a: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를 </a:t>
              </a:r>
              <a:endParaRPr lang="en-US" altLang="ko-KR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pPr>
                <a:lnSpc>
                  <a:spcPts val="1500"/>
                </a:lnSpc>
              </a:pP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 </a:t>
              </a: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참고하시기 바랍니다</a:t>
              </a: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. </a:t>
              </a: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	</a:t>
              </a:r>
            </a:p>
            <a:p>
              <a:pPr>
                <a:lnSpc>
                  <a:spcPts val="1500"/>
                </a:lnSpc>
              </a:pPr>
              <a:r>
                <a:rPr lang="ko-KR" altLang="en-US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∙ 문의사항은 메일로 주시기 바랍니다</a:t>
              </a: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. </a:t>
              </a:r>
              <a:r>
                <a:rPr lang="ko-KR" altLang="en-US" sz="105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</a:t>
              </a:r>
              <a:endParaRPr lang="en-US" altLang="ko-KR" sz="105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8858" y="1743904"/>
              <a:ext cx="6336704" cy="2468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직사각형 27"/>
            <p:cNvSpPr/>
            <p:nvPr/>
          </p:nvSpPr>
          <p:spPr>
            <a:xfrm>
              <a:off x="268858" y="4281545"/>
              <a:ext cx="6336704" cy="792088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2" name="TextBox 31"/>
          <p:cNvSpPr txBox="1">
            <a:spLocks/>
          </p:cNvSpPr>
          <p:nvPr/>
        </p:nvSpPr>
        <p:spPr>
          <a:xfrm>
            <a:off x="313000" y="4624424"/>
            <a:ext cx="4993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ko-KR" altLang="en-US" sz="900" b="1" dirty="0">
                <a:solidFill>
                  <a:schemeClr val="bg1"/>
                </a:solidFill>
              </a:rPr>
              <a:t>서울시 강남구 삼성동 </a:t>
            </a:r>
            <a:r>
              <a:rPr lang="en-US" altLang="ko-KR" sz="900" b="1" dirty="0">
                <a:solidFill>
                  <a:schemeClr val="bg1"/>
                </a:solidFill>
              </a:rPr>
              <a:t>162-11 20</a:t>
            </a:r>
            <a:r>
              <a:rPr lang="ko-KR" altLang="en-US" sz="900" b="1" dirty="0">
                <a:solidFill>
                  <a:schemeClr val="bg1"/>
                </a:solidFill>
              </a:rPr>
              <a:t>타워 </a:t>
            </a:r>
            <a:r>
              <a:rPr lang="en-US" altLang="ko-KR" sz="900" b="1" dirty="0">
                <a:solidFill>
                  <a:schemeClr val="bg1"/>
                </a:solidFill>
              </a:rPr>
              <a:t>4</a:t>
            </a:r>
            <a:r>
              <a:rPr lang="ko-KR" altLang="en-US" sz="900" b="1" dirty="0">
                <a:solidFill>
                  <a:schemeClr val="bg1"/>
                </a:solidFill>
              </a:rPr>
              <a:t>층 </a:t>
            </a:r>
            <a:r>
              <a:rPr lang="en-US" altLang="ko-KR" sz="900" b="1" dirty="0">
                <a:solidFill>
                  <a:schemeClr val="bg1"/>
                </a:solidFill>
              </a:rPr>
              <a:t>(HQ)</a:t>
            </a:r>
            <a:r>
              <a:rPr lang="ko-KR" altLang="en-US" sz="900" b="1" dirty="0">
                <a:solidFill>
                  <a:schemeClr val="bg1"/>
                </a:solidFill>
              </a:rPr>
              <a:t> </a:t>
            </a:r>
            <a:endParaRPr lang="en-US" altLang="ko-KR" sz="900" b="1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ko-KR" altLang="en-US" sz="900" b="1" dirty="0">
                <a:solidFill>
                  <a:schemeClr val="bg1"/>
                </a:solidFill>
              </a:rPr>
              <a:t>사업지원그룹 경영관리파트 </a:t>
            </a:r>
            <a:r>
              <a:rPr lang="en-US" altLang="ko-KR" sz="900" b="1" dirty="0">
                <a:solidFill>
                  <a:schemeClr val="bg1"/>
                </a:solidFill>
              </a:rPr>
              <a:t>HR</a:t>
            </a:r>
            <a:r>
              <a:rPr lang="ko-KR" altLang="en-US" sz="900" b="1" dirty="0">
                <a:solidFill>
                  <a:schemeClr val="bg1"/>
                </a:solidFill>
              </a:rPr>
              <a:t> </a:t>
            </a:r>
            <a:r>
              <a:rPr lang="ko-KR" altLang="en-US" sz="900" b="1" dirty="0" err="1" smtClean="0">
                <a:solidFill>
                  <a:schemeClr val="bg1"/>
                </a:solidFill>
              </a:rPr>
              <a:t>파트장</a:t>
            </a:r>
            <a:r>
              <a:rPr lang="ko-KR" altLang="en-US" sz="900" b="1" dirty="0" smtClean="0">
                <a:solidFill>
                  <a:schemeClr val="bg1"/>
                </a:solidFill>
              </a:rPr>
              <a:t> 이기훈 </a:t>
            </a:r>
            <a:endParaRPr lang="ko-KR" altLang="en-US" sz="900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6787" y="4337913"/>
            <a:ext cx="3109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i="1" dirty="0">
                <a:solidFill>
                  <a:schemeClr val="bg1"/>
                </a:solidFill>
                <a:effectLst>
                  <a:glow rad="63500">
                    <a:schemeClr val="bg1">
                      <a:lumMod val="8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Verdana" panose="020B0604030504040204" pitchFamily="34" charset="0"/>
              </a:rPr>
              <a:t>TNF LEADERS RECRUITING</a:t>
            </a:r>
            <a:r>
              <a:rPr lang="en-US" altLang="ko-KR" sz="1400" b="1" i="1" dirty="0">
                <a:solidFill>
                  <a:srgbClr val="002060"/>
                </a:solidFill>
                <a:effectLst>
                  <a:glow rad="63500">
                    <a:schemeClr val="bg1">
                      <a:lumMod val="8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Verdana" panose="020B0604030504040204" pitchFamily="34" charset="0"/>
              </a:rPr>
              <a:t>  </a:t>
            </a:r>
            <a:r>
              <a:rPr lang="en-US" altLang="ko-KR" sz="1400" i="1" dirty="0">
                <a:solidFill>
                  <a:srgbClr val="002060"/>
                </a:solidFill>
                <a:effectLst>
                  <a:glow rad="63500">
                    <a:schemeClr val="bg1">
                      <a:lumMod val="8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Verdana" panose="020B0604030504040204" pitchFamily="34" charset="0"/>
              </a:rPr>
              <a:t> </a:t>
            </a:r>
            <a:endParaRPr lang="ko-KR" altLang="en-US" sz="1400" i="1" dirty="0">
              <a:solidFill>
                <a:srgbClr val="002060"/>
              </a:solidFill>
              <a:effectLst>
                <a:glow rad="63500">
                  <a:schemeClr val="bg1">
                    <a:lumMod val="8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Verdana" panose="020B0604030504040204" pitchFamily="34" charset="0"/>
            </a:endParaRPr>
          </a:p>
        </p:txBody>
      </p:sp>
      <p:pic>
        <p:nvPicPr>
          <p:cNvPr id="34" name="그림 33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264" y="4376746"/>
            <a:ext cx="689067" cy="317314"/>
          </a:xfrm>
          <a:prstGeom prst="rect">
            <a:avLst/>
          </a:prstGeom>
        </p:spPr>
      </p:pic>
      <p:cxnSp>
        <p:nvCxnSpPr>
          <p:cNvPr id="35" name="직선 연결선 34"/>
          <p:cNvCxnSpPr/>
          <p:nvPr/>
        </p:nvCxnSpPr>
        <p:spPr>
          <a:xfrm>
            <a:off x="2833886" y="4491801"/>
            <a:ext cx="2952328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그림 1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960" y="5358130"/>
            <a:ext cx="4030704" cy="15722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1727" y="7164288"/>
            <a:ext cx="2739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              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464652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</TotalTime>
  <Words>557</Words>
  <Application>Microsoft Office PowerPoint</Application>
  <PresentationFormat>화면 슬라이드 쇼(4:3)</PresentationFormat>
  <Paragraphs>74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TNF LEADERS</cp:lastModifiedBy>
  <cp:revision>159</cp:revision>
  <dcterms:created xsi:type="dcterms:W3CDTF">2016-03-25T04:16:23Z</dcterms:created>
  <dcterms:modified xsi:type="dcterms:W3CDTF">2019-12-04T04:34:41Z</dcterms:modified>
</cp:coreProperties>
</file>