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D80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3" autoAdjust="0"/>
    <p:restoredTop sz="94660"/>
  </p:normalViewPr>
  <p:slideViewPr>
    <p:cSldViewPr snapToGrid="0">
      <p:cViewPr varScale="1">
        <p:scale>
          <a:sx n="72" d="100"/>
          <a:sy n="72" d="100"/>
        </p:scale>
        <p:origin x="3018" y="60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E5922-2FA7-462D-9CDD-5B886712BB5D}" type="datetimeFigureOut">
              <a:rPr lang="ko-KR" altLang="en-US" smtClean="0"/>
              <a:pPr/>
              <a:t>2024-02-22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EBF06-1ADE-4452-9C69-F7C519804A1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408547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E5922-2FA7-462D-9CDD-5B886712BB5D}" type="datetimeFigureOut">
              <a:rPr lang="ko-KR" altLang="en-US" smtClean="0"/>
              <a:pPr/>
              <a:t>2024-02-22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EBF06-1ADE-4452-9C69-F7C519804A1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29747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E5922-2FA7-462D-9CDD-5B886712BB5D}" type="datetimeFigureOut">
              <a:rPr lang="ko-KR" altLang="en-US" smtClean="0"/>
              <a:pPr/>
              <a:t>2024-02-22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EBF06-1ADE-4452-9C69-F7C519804A1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120092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E5922-2FA7-462D-9CDD-5B886712BB5D}" type="datetimeFigureOut">
              <a:rPr lang="ko-KR" altLang="en-US" smtClean="0"/>
              <a:pPr/>
              <a:t>2024-02-22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EBF06-1ADE-4452-9C69-F7C519804A1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622411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E5922-2FA7-462D-9CDD-5B886712BB5D}" type="datetimeFigureOut">
              <a:rPr lang="ko-KR" altLang="en-US" smtClean="0"/>
              <a:pPr/>
              <a:t>2024-02-22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EBF06-1ADE-4452-9C69-F7C519804A1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76596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E5922-2FA7-462D-9CDD-5B886712BB5D}" type="datetimeFigureOut">
              <a:rPr lang="ko-KR" altLang="en-US" smtClean="0"/>
              <a:pPr/>
              <a:t>2024-02-22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EBF06-1ADE-4452-9C69-F7C519804A1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904496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E5922-2FA7-462D-9CDD-5B886712BB5D}" type="datetimeFigureOut">
              <a:rPr lang="ko-KR" altLang="en-US" smtClean="0"/>
              <a:pPr/>
              <a:t>2024-02-22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EBF06-1ADE-4452-9C69-F7C519804A1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691128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E5922-2FA7-462D-9CDD-5B886712BB5D}" type="datetimeFigureOut">
              <a:rPr lang="ko-KR" altLang="en-US" smtClean="0"/>
              <a:pPr/>
              <a:t>2024-02-22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EBF06-1ADE-4452-9C69-F7C519804A1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8842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E5922-2FA7-462D-9CDD-5B886712BB5D}" type="datetimeFigureOut">
              <a:rPr lang="ko-KR" altLang="en-US" smtClean="0"/>
              <a:pPr/>
              <a:t>2024-02-22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EBF06-1ADE-4452-9C69-F7C519804A1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109001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E5922-2FA7-462D-9CDD-5B886712BB5D}" type="datetimeFigureOut">
              <a:rPr lang="ko-KR" altLang="en-US" smtClean="0"/>
              <a:pPr/>
              <a:t>2024-02-22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EBF06-1ADE-4452-9C69-F7C519804A1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239024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E5922-2FA7-462D-9CDD-5B886712BB5D}" type="datetimeFigureOut">
              <a:rPr lang="ko-KR" altLang="en-US" smtClean="0"/>
              <a:pPr/>
              <a:t>2024-02-22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EBF06-1ADE-4452-9C69-F7C519804A1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201319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BE5922-2FA7-462D-9CDD-5B886712BB5D}" type="datetimeFigureOut">
              <a:rPr lang="ko-KR" altLang="en-US" smtClean="0"/>
              <a:pPr/>
              <a:t>2024-02-22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BEBF06-1ADE-4452-9C69-F7C519804A1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889020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microsoft.com/office/2007/relationships/hdphoto" Target="../media/hdphoto1.wdp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>
            <a:extLst>
              <a:ext uri="{FF2B5EF4-FFF2-40B4-BE49-F238E27FC236}">
                <a16:creationId xmlns:a16="http://schemas.microsoft.com/office/drawing/2014/main" id="{210B645C-367B-3908-FAFF-E059BAD5ADF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0446" y="9231679"/>
            <a:ext cx="431473" cy="438388"/>
          </a:xfrm>
          <a:prstGeom prst="rect">
            <a:avLst/>
          </a:prstGeom>
        </p:spPr>
      </p:pic>
      <p:grpSp>
        <p:nvGrpSpPr>
          <p:cNvPr id="5" name="그룹 4">
            <a:extLst>
              <a:ext uri="{FF2B5EF4-FFF2-40B4-BE49-F238E27FC236}">
                <a16:creationId xmlns:a16="http://schemas.microsoft.com/office/drawing/2014/main" id="{CD5420EC-A27B-1FA6-4979-A48F62F35AFA}"/>
              </a:ext>
            </a:extLst>
          </p:cNvPr>
          <p:cNvGrpSpPr/>
          <p:nvPr/>
        </p:nvGrpSpPr>
        <p:grpSpPr>
          <a:xfrm>
            <a:off x="476777" y="9155192"/>
            <a:ext cx="3966529" cy="553581"/>
            <a:chOff x="450105" y="2098243"/>
            <a:chExt cx="3966529" cy="553581"/>
          </a:xfrm>
        </p:grpSpPr>
        <p:pic>
          <p:nvPicPr>
            <p:cNvPr id="6" name="그림 5">
              <a:extLst>
                <a:ext uri="{FF2B5EF4-FFF2-40B4-BE49-F238E27FC236}">
                  <a16:creationId xmlns:a16="http://schemas.microsoft.com/office/drawing/2014/main" id="{41D7A37E-5D8D-F699-DB70-A9C48EA0C3F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1782" b="21610"/>
            <a:stretch/>
          </p:blipFill>
          <p:spPr>
            <a:xfrm>
              <a:off x="450105" y="2098243"/>
              <a:ext cx="1471476" cy="536003"/>
            </a:xfrm>
            <a:prstGeom prst="rect">
              <a:avLst/>
            </a:prstGeom>
          </p:spPr>
        </p:pic>
        <p:pic>
          <p:nvPicPr>
            <p:cNvPr id="7" name="그림 6" descr="텍스트이(가) 표시된 사진&#10;&#10;자동 생성된 설명">
              <a:extLst>
                <a:ext uri="{FF2B5EF4-FFF2-40B4-BE49-F238E27FC236}">
                  <a16:creationId xmlns:a16="http://schemas.microsoft.com/office/drawing/2014/main" id="{BC079984-E76E-94F8-B3FE-A1C558521EB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031" t="41326" r="23986" b="40344"/>
            <a:stretch/>
          </p:blipFill>
          <p:spPr>
            <a:xfrm>
              <a:off x="1844684" y="2136024"/>
              <a:ext cx="2571950" cy="515800"/>
            </a:xfrm>
            <a:prstGeom prst="rect">
              <a:avLst/>
            </a:prstGeom>
          </p:spPr>
        </p:pic>
      </p:grpSp>
      <p:pic>
        <p:nvPicPr>
          <p:cNvPr id="8" name="그림 7">
            <a:extLst>
              <a:ext uri="{FF2B5EF4-FFF2-40B4-BE49-F238E27FC236}">
                <a16:creationId xmlns:a16="http://schemas.microsoft.com/office/drawing/2014/main" id="{7C0864F5-EDE9-162D-6784-8C365629DB3A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colorTemperature colorTemp="1079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43979" r="411"/>
          <a:stretch/>
        </p:blipFill>
        <p:spPr>
          <a:xfrm>
            <a:off x="4844298" y="9243526"/>
            <a:ext cx="1419341" cy="525406"/>
          </a:xfrm>
          <a:prstGeom prst="rect">
            <a:avLst/>
          </a:prstGeom>
        </p:spPr>
      </p:pic>
      <p:pic>
        <p:nvPicPr>
          <p:cNvPr id="18" name="그림 17">
            <a:extLst>
              <a:ext uri="{FF2B5EF4-FFF2-40B4-BE49-F238E27FC236}">
                <a16:creationId xmlns:a16="http://schemas.microsoft.com/office/drawing/2014/main" id="{F5AB1BE1-0A8D-057C-CC9A-EF94758B1E15}"/>
              </a:ext>
            </a:extLst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626082"/>
            <a:ext cx="6858000" cy="1219552"/>
          </a:xfrm>
          <a:prstGeom prst="rect">
            <a:avLst/>
          </a:prstGeom>
        </p:spPr>
      </p:pic>
      <p:pic>
        <p:nvPicPr>
          <p:cNvPr id="20" name="그림 19">
            <a:extLst>
              <a:ext uri="{FF2B5EF4-FFF2-40B4-BE49-F238E27FC236}">
                <a16:creationId xmlns:a16="http://schemas.microsoft.com/office/drawing/2014/main" id="{2510D1EC-AE35-E4D7-9B74-8DC9A95EC83E}"/>
              </a:ext>
            </a:extLst>
          </p:cNvPr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234076" y="358875"/>
            <a:ext cx="2066989" cy="495881"/>
          </a:xfrm>
          <a:prstGeom prst="rect">
            <a:avLst/>
          </a:prstGeom>
        </p:spPr>
      </p:pic>
      <p:graphicFrame>
        <p:nvGraphicFramePr>
          <p:cNvPr id="22" name="표 21">
            <a:extLst>
              <a:ext uri="{FF2B5EF4-FFF2-40B4-BE49-F238E27FC236}">
                <a16:creationId xmlns:a16="http://schemas.microsoft.com/office/drawing/2014/main" id="{6E6612E5-8988-F9A2-9E90-9BE9C7110FE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1002599"/>
              </p:ext>
            </p:extLst>
          </p:nvPr>
        </p:nvGraphicFramePr>
        <p:xfrm>
          <a:off x="60960" y="4713195"/>
          <a:ext cx="6707744" cy="41899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7997">
                  <a:extLst>
                    <a:ext uri="{9D8B030D-6E8A-4147-A177-3AD203B41FA5}">
                      <a16:colId xmlns:a16="http://schemas.microsoft.com/office/drawing/2014/main" val="3517209593"/>
                    </a:ext>
                  </a:extLst>
                </a:gridCol>
                <a:gridCol w="2213113">
                  <a:extLst>
                    <a:ext uri="{9D8B030D-6E8A-4147-A177-3AD203B41FA5}">
                      <a16:colId xmlns:a16="http://schemas.microsoft.com/office/drawing/2014/main" val="1665722374"/>
                    </a:ext>
                  </a:extLst>
                </a:gridCol>
                <a:gridCol w="1285460">
                  <a:extLst>
                    <a:ext uri="{9D8B030D-6E8A-4147-A177-3AD203B41FA5}">
                      <a16:colId xmlns:a16="http://schemas.microsoft.com/office/drawing/2014/main" val="3541837561"/>
                    </a:ext>
                  </a:extLst>
                </a:gridCol>
                <a:gridCol w="2011174">
                  <a:extLst>
                    <a:ext uri="{9D8B030D-6E8A-4147-A177-3AD203B41FA5}">
                      <a16:colId xmlns:a16="http://schemas.microsoft.com/office/drawing/2014/main" val="1402021387"/>
                    </a:ext>
                  </a:extLst>
                </a:gridCol>
              </a:tblGrid>
              <a:tr h="973752">
                <a:tc gridSpan="4">
                  <a:txBody>
                    <a:bodyPr/>
                    <a:lstStyle/>
                    <a:p>
                      <a:pPr algn="ctr" latinLnBrk="1"/>
                      <a:endParaRPr lang="ko-KR" alt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3660077"/>
                  </a:ext>
                </a:extLst>
              </a:tr>
              <a:tr h="793179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b="1">
                          <a:solidFill>
                            <a:schemeClr val="bg1"/>
                          </a:solidFill>
                        </a:rPr>
                        <a:t>이름</a:t>
                      </a:r>
                    </a:p>
                  </a:txBody>
                  <a:tcPr anchor="ctr">
                    <a:solidFill>
                      <a:srgbClr val="3D80B2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b="1">
                          <a:solidFill>
                            <a:schemeClr val="bg1"/>
                          </a:solidFill>
                        </a:rPr>
                        <a:t>소속 대학 </a:t>
                      </a:r>
                      <a:r>
                        <a:rPr lang="en-US" altLang="ko-KR" sz="1100" b="1">
                          <a:solidFill>
                            <a:schemeClr val="bg1"/>
                          </a:solidFill>
                        </a:rPr>
                        <a:t>/ </a:t>
                      </a:r>
                      <a:r>
                        <a:rPr lang="ko-KR" altLang="en-US" sz="1100" b="1">
                          <a:solidFill>
                            <a:schemeClr val="bg1"/>
                          </a:solidFill>
                        </a:rPr>
                        <a:t>기업</a:t>
                      </a:r>
                      <a:endParaRPr lang="en-US" altLang="ko-KR" sz="1100" b="1">
                        <a:solidFill>
                          <a:schemeClr val="bg1"/>
                        </a:solidFill>
                      </a:endParaRPr>
                    </a:p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1">
                          <a:solidFill>
                            <a:schemeClr val="bg1"/>
                          </a:solidFill>
                        </a:rPr>
                        <a:t>(</a:t>
                      </a:r>
                      <a:r>
                        <a:rPr lang="ko-KR" altLang="en-US" sz="800" b="1">
                          <a:solidFill>
                            <a:schemeClr val="bg1"/>
                          </a:solidFill>
                        </a:rPr>
                        <a:t>취준생</a:t>
                      </a:r>
                      <a:r>
                        <a:rPr lang="en-US" altLang="ko-KR" sz="800" b="1">
                          <a:solidFill>
                            <a:schemeClr val="bg1"/>
                          </a:solidFill>
                        </a:rPr>
                        <a:t>,</a:t>
                      </a:r>
                      <a:r>
                        <a:rPr lang="ko-KR" altLang="en-US" sz="800" b="1">
                          <a:solidFill>
                            <a:schemeClr val="bg1"/>
                          </a:solidFill>
                        </a:rPr>
                        <a:t>구직자 신청가능</a:t>
                      </a:r>
                      <a:r>
                        <a:rPr lang="en-US" altLang="ko-KR" sz="800" b="1">
                          <a:solidFill>
                            <a:schemeClr val="bg1"/>
                          </a:solidFill>
                        </a:rPr>
                        <a:t>)</a:t>
                      </a:r>
                      <a:endParaRPr lang="ko-KR" altLang="en-US" sz="800" b="1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3D80B2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35842243"/>
                  </a:ext>
                </a:extLst>
              </a:tr>
              <a:tr h="793179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b="1">
                          <a:solidFill>
                            <a:schemeClr val="bg1"/>
                          </a:solidFill>
                        </a:rPr>
                        <a:t>성별</a:t>
                      </a:r>
                      <a:endParaRPr lang="en-US" altLang="ko-KR" sz="1100" b="1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3D80B2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b="1">
                          <a:solidFill>
                            <a:schemeClr val="bg1"/>
                          </a:solidFill>
                        </a:rPr>
                        <a:t>생년월일 </a:t>
                      </a:r>
                      <a:endParaRPr lang="en-US" altLang="ko-KR" sz="1100" b="1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3D80B2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46647915"/>
                  </a:ext>
                </a:extLst>
              </a:tr>
              <a:tr h="814909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b="1">
                          <a:solidFill>
                            <a:schemeClr val="bg1"/>
                          </a:solidFill>
                        </a:rPr>
                        <a:t>전공 여부</a:t>
                      </a:r>
                      <a:endParaRPr lang="en-US" altLang="ko-KR" sz="1100" b="1">
                        <a:solidFill>
                          <a:schemeClr val="bg1"/>
                        </a:solidFill>
                      </a:endParaRPr>
                    </a:p>
                    <a:p>
                      <a:pPr algn="ctr" latinLnBrk="1"/>
                      <a:r>
                        <a:rPr lang="en-US" altLang="ko-KR" sz="800" b="1">
                          <a:solidFill>
                            <a:schemeClr val="bg1"/>
                          </a:solidFill>
                        </a:rPr>
                        <a:t>(</a:t>
                      </a:r>
                      <a:r>
                        <a:rPr lang="ko-KR" altLang="en-US" sz="800" b="1">
                          <a:solidFill>
                            <a:schemeClr val="bg1"/>
                          </a:solidFill>
                        </a:rPr>
                        <a:t>반도체 관련</a:t>
                      </a:r>
                      <a:r>
                        <a:rPr lang="en-US" altLang="ko-KR" sz="800" b="1">
                          <a:solidFill>
                            <a:schemeClr val="bg1"/>
                          </a:solidFill>
                        </a:rPr>
                        <a:t>)</a:t>
                      </a:r>
                    </a:p>
                  </a:txBody>
                  <a:tcPr anchor="ctr">
                    <a:solidFill>
                      <a:srgbClr val="3D80B2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1">
                          <a:solidFill>
                            <a:schemeClr val="bg1"/>
                          </a:solidFill>
                        </a:rPr>
                        <a:t>희망 수강월</a:t>
                      </a:r>
                      <a:endParaRPr lang="en-US" altLang="ko-KR" sz="1100" b="1">
                        <a:solidFill>
                          <a:schemeClr val="bg1"/>
                        </a:solidFill>
                      </a:endParaRPr>
                    </a:p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1">
                          <a:solidFill>
                            <a:schemeClr val="bg1"/>
                          </a:solidFill>
                        </a:rPr>
                        <a:t>(</a:t>
                      </a:r>
                      <a:r>
                        <a:rPr lang="ko-KR" altLang="en-US" sz="800" b="1">
                          <a:solidFill>
                            <a:schemeClr val="bg1"/>
                          </a:solidFill>
                        </a:rPr>
                        <a:t>매일 개강 </a:t>
                      </a:r>
                      <a:r>
                        <a:rPr lang="en-US" altLang="ko-KR" sz="800" b="1">
                          <a:solidFill>
                            <a:schemeClr val="bg1"/>
                          </a:solidFill>
                        </a:rPr>
                        <a:t>/ </a:t>
                      </a:r>
                      <a:r>
                        <a:rPr lang="ko-KR" altLang="en-US" sz="800" b="1">
                          <a:solidFill>
                            <a:schemeClr val="bg1"/>
                          </a:solidFill>
                        </a:rPr>
                        <a:t>선착순</a:t>
                      </a:r>
                      <a:r>
                        <a:rPr lang="en-US" altLang="ko-KR" sz="800" b="1">
                          <a:solidFill>
                            <a:schemeClr val="bg1"/>
                          </a:solidFill>
                        </a:rPr>
                        <a:t>)</a:t>
                      </a:r>
                      <a:endParaRPr lang="ko-KR" altLang="en-US" sz="800" b="1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3D80B2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5528853"/>
                  </a:ext>
                </a:extLst>
              </a:tr>
              <a:tr h="814909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b="1">
                          <a:solidFill>
                            <a:schemeClr val="bg1"/>
                          </a:solidFill>
                        </a:rPr>
                        <a:t>휴대폰번호</a:t>
                      </a:r>
                      <a:endParaRPr lang="en-US" altLang="ko-KR" sz="1100" b="1">
                        <a:solidFill>
                          <a:schemeClr val="bg1"/>
                        </a:solidFill>
                      </a:endParaRPr>
                    </a:p>
                    <a:p>
                      <a:pPr algn="ctr" latinLnBrk="1"/>
                      <a:r>
                        <a:rPr lang="en-US" altLang="ko-KR" sz="800" b="1">
                          <a:solidFill>
                            <a:schemeClr val="bg1"/>
                          </a:solidFill>
                        </a:rPr>
                        <a:t>(</a:t>
                      </a:r>
                      <a:r>
                        <a:rPr lang="ko-KR" altLang="en-US" sz="800" b="1">
                          <a:solidFill>
                            <a:schemeClr val="bg1"/>
                          </a:solidFill>
                        </a:rPr>
                        <a:t>신청 시 안내번호</a:t>
                      </a:r>
                      <a:r>
                        <a:rPr lang="en-US" altLang="ko-KR" sz="800" b="1">
                          <a:solidFill>
                            <a:schemeClr val="bg1"/>
                          </a:solidFill>
                        </a:rPr>
                        <a:t>)</a:t>
                      </a:r>
                      <a:endParaRPr lang="ko-KR" altLang="en-US" sz="800" b="1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3D80B2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b="1" dirty="0" err="1">
                          <a:solidFill>
                            <a:schemeClr val="bg1"/>
                          </a:solidFill>
                        </a:rPr>
                        <a:t>이메일</a:t>
                      </a:r>
                      <a:endParaRPr lang="en-US" altLang="ko-KR" sz="1100" b="1" dirty="0">
                        <a:solidFill>
                          <a:schemeClr val="bg1"/>
                        </a:solidFill>
                      </a:endParaRPr>
                    </a:p>
                    <a:p>
                      <a:pPr algn="ctr" latinLnBrk="1"/>
                      <a:r>
                        <a:rPr lang="en-US" altLang="ko-KR" sz="800" b="1" dirty="0">
                          <a:solidFill>
                            <a:schemeClr val="bg1"/>
                          </a:solidFill>
                        </a:rPr>
                        <a:t>(</a:t>
                      </a:r>
                      <a:r>
                        <a:rPr lang="ko-KR" altLang="en-US" sz="800" b="1" dirty="0">
                          <a:solidFill>
                            <a:schemeClr val="bg1"/>
                          </a:solidFill>
                        </a:rPr>
                        <a:t>신청 시 안내메일</a:t>
                      </a:r>
                      <a:r>
                        <a:rPr lang="en-US" altLang="ko-KR" sz="800" b="1" dirty="0">
                          <a:solidFill>
                            <a:schemeClr val="bg1"/>
                          </a:solidFill>
                        </a:rPr>
                        <a:t>)</a:t>
                      </a:r>
                      <a:endParaRPr lang="ko-KR" altLang="en-US" sz="8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3D80B2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16188331"/>
                  </a:ext>
                </a:extLst>
              </a:tr>
            </a:tbl>
          </a:graphicData>
        </a:graphic>
      </p:graphicFrame>
      <p:sp>
        <p:nvSpPr>
          <p:cNvPr id="24" name="직사각형 23">
            <a:extLst>
              <a:ext uri="{FF2B5EF4-FFF2-40B4-BE49-F238E27FC236}">
                <a16:creationId xmlns:a16="http://schemas.microsoft.com/office/drawing/2014/main" id="{0BCE7B62-02B4-2D5C-5EF1-D06A2771F682}"/>
              </a:ext>
            </a:extLst>
          </p:cNvPr>
          <p:cNvSpPr/>
          <p:nvPr/>
        </p:nvSpPr>
        <p:spPr>
          <a:xfrm rot="10800000" flipV="1">
            <a:off x="4091940" y="8878494"/>
            <a:ext cx="2781300" cy="2928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b="1">
                <a:solidFill>
                  <a:schemeClr val="tx1"/>
                </a:solidFill>
              </a:rPr>
              <a:t>*</a:t>
            </a:r>
            <a:r>
              <a:rPr lang="ko-KR" altLang="en-US" sz="1000" b="1">
                <a:solidFill>
                  <a:schemeClr val="tx1"/>
                </a:solidFill>
              </a:rPr>
              <a:t> 정부 환급 무료 과정 </a:t>
            </a:r>
            <a:r>
              <a:rPr lang="en-US" altLang="ko-KR" sz="1000" b="1">
                <a:solidFill>
                  <a:schemeClr val="tx1"/>
                </a:solidFill>
              </a:rPr>
              <a:t>/ </a:t>
            </a:r>
            <a:r>
              <a:rPr lang="ko-KR" altLang="en-US" sz="1000" b="1">
                <a:solidFill>
                  <a:srgbClr val="FF0000"/>
                </a:solidFill>
              </a:rPr>
              <a:t>선착순 조기 소진</a:t>
            </a:r>
            <a:r>
              <a:rPr lang="ko-KR" altLang="en-US" sz="1000" b="1">
                <a:solidFill>
                  <a:schemeClr val="tx1"/>
                </a:solidFill>
              </a:rPr>
              <a:t> 예정</a:t>
            </a:r>
          </a:p>
        </p:txBody>
      </p:sp>
      <p:sp>
        <p:nvSpPr>
          <p:cNvPr id="25" name="직사각형 24">
            <a:extLst>
              <a:ext uri="{FF2B5EF4-FFF2-40B4-BE49-F238E27FC236}">
                <a16:creationId xmlns:a16="http://schemas.microsoft.com/office/drawing/2014/main" id="{764BA895-20B8-BC97-9A47-CCEBC9986C41}"/>
              </a:ext>
            </a:extLst>
          </p:cNvPr>
          <p:cNvSpPr/>
          <p:nvPr/>
        </p:nvSpPr>
        <p:spPr>
          <a:xfrm>
            <a:off x="746759" y="4712059"/>
            <a:ext cx="5394960" cy="59966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1"/>
            <a:r>
              <a:rPr lang="ko-KR" altLang="en-US" sz="25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반도체 입문과 </a:t>
            </a:r>
            <a:r>
              <a:rPr lang="en-US" altLang="ko-KR" sz="25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FAB </a:t>
            </a:r>
            <a:r>
              <a:rPr lang="ko-KR" altLang="en-US" sz="25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공정 실습 </a:t>
            </a:r>
            <a:r>
              <a:rPr lang="ko-KR" altLang="en-US" sz="2500" b="1">
                <a:solidFill>
                  <a:srgbClr val="3D80B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과정</a:t>
            </a:r>
            <a:endParaRPr lang="en-US" altLang="ko-KR" sz="2500" b="1">
              <a:solidFill>
                <a:srgbClr val="3D80B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" name="직사각형 20">
            <a:extLst>
              <a:ext uri="{FF2B5EF4-FFF2-40B4-BE49-F238E27FC236}">
                <a16:creationId xmlns:a16="http://schemas.microsoft.com/office/drawing/2014/main" id="{31883D89-399A-A1A0-49A8-C891B949BE5F}"/>
              </a:ext>
            </a:extLst>
          </p:cNvPr>
          <p:cNvSpPr/>
          <p:nvPr/>
        </p:nvSpPr>
        <p:spPr>
          <a:xfrm>
            <a:off x="2146585" y="4150475"/>
            <a:ext cx="2651760" cy="4748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3300" dirty="0">
                <a:solidFill>
                  <a:srgbClr val="3D80B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사전 신청서</a:t>
            </a:r>
          </a:p>
        </p:txBody>
      </p:sp>
      <p:sp>
        <p:nvSpPr>
          <p:cNvPr id="26" name="직사각형 25">
            <a:extLst>
              <a:ext uri="{FF2B5EF4-FFF2-40B4-BE49-F238E27FC236}">
                <a16:creationId xmlns:a16="http://schemas.microsoft.com/office/drawing/2014/main" id="{BFC0B28E-6C05-DF7B-6683-1D6A3FCC7DEA}"/>
              </a:ext>
            </a:extLst>
          </p:cNvPr>
          <p:cNvSpPr/>
          <p:nvPr/>
        </p:nvSpPr>
        <p:spPr>
          <a:xfrm>
            <a:off x="1485900" y="7539407"/>
            <a:ext cx="640080" cy="31358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b="1">
                <a:solidFill>
                  <a:schemeClr val="tx1"/>
                </a:solidFill>
              </a:rPr>
              <a:t>전공자</a:t>
            </a:r>
          </a:p>
        </p:txBody>
      </p:sp>
      <p:sp>
        <p:nvSpPr>
          <p:cNvPr id="27" name="직사각형 26">
            <a:extLst>
              <a:ext uri="{FF2B5EF4-FFF2-40B4-BE49-F238E27FC236}">
                <a16:creationId xmlns:a16="http://schemas.microsoft.com/office/drawing/2014/main" id="{B5BA251B-3CE4-466B-B635-50D65390B872}"/>
              </a:ext>
            </a:extLst>
          </p:cNvPr>
          <p:cNvSpPr/>
          <p:nvPr/>
        </p:nvSpPr>
        <p:spPr>
          <a:xfrm>
            <a:off x="2293620" y="7539407"/>
            <a:ext cx="723900" cy="31358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b="1">
                <a:solidFill>
                  <a:schemeClr val="tx1"/>
                </a:solidFill>
              </a:rPr>
              <a:t>비전공자</a:t>
            </a:r>
          </a:p>
        </p:txBody>
      </p:sp>
      <p:sp>
        <p:nvSpPr>
          <p:cNvPr id="28" name="직사각형 27">
            <a:extLst>
              <a:ext uri="{FF2B5EF4-FFF2-40B4-BE49-F238E27FC236}">
                <a16:creationId xmlns:a16="http://schemas.microsoft.com/office/drawing/2014/main" id="{53C59EA2-A96F-5AB9-4A37-FB47A39EAA00}"/>
              </a:ext>
            </a:extLst>
          </p:cNvPr>
          <p:cNvSpPr/>
          <p:nvPr/>
        </p:nvSpPr>
        <p:spPr>
          <a:xfrm>
            <a:off x="2047525" y="7631429"/>
            <a:ext cx="137160" cy="129540"/>
          </a:xfrm>
          <a:prstGeom prst="rect">
            <a:avLst/>
          </a:prstGeom>
          <a:noFill/>
          <a:ln w="190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9" name="직사각형 28">
            <a:extLst>
              <a:ext uri="{FF2B5EF4-FFF2-40B4-BE49-F238E27FC236}">
                <a16:creationId xmlns:a16="http://schemas.microsoft.com/office/drawing/2014/main" id="{2FCC766B-6D92-5928-7364-CE9DB69F49DD}"/>
              </a:ext>
            </a:extLst>
          </p:cNvPr>
          <p:cNvSpPr/>
          <p:nvPr/>
        </p:nvSpPr>
        <p:spPr>
          <a:xfrm>
            <a:off x="2948940" y="7631429"/>
            <a:ext cx="137160" cy="129540"/>
          </a:xfrm>
          <a:prstGeom prst="rect">
            <a:avLst/>
          </a:prstGeom>
          <a:noFill/>
          <a:ln w="190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1" name="직사각형 30">
            <a:extLst>
              <a:ext uri="{FF2B5EF4-FFF2-40B4-BE49-F238E27FC236}">
                <a16:creationId xmlns:a16="http://schemas.microsoft.com/office/drawing/2014/main" id="{806297B3-C7B1-C477-A2AD-C0D708A00913}"/>
              </a:ext>
            </a:extLst>
          </p:cNvPr>
          <p:cNvSpPr/>
          <p:nvPr/>
        </p:nvSpPr>
        <p:spPr>
          <a:xfrm>
            <a:off x="5025389" y="7539407"/>
            <a:ext cx="640080" cy="31358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b="1">
                <a:solidFill>
                  <a:schemeClr val="tx1"/>
                </a:solidFill>
              </a:rPr>
              <a:t>3</a:t>
            </a:r>
            <a:r>
              <a:rPr lang="ko-KR" altLang="en-US" sz="1000" b="1">
                <a:solidFill>
                  <a:schemeClr val="tx1"/>
                </a:solidFill>
              </a:rPr>
              <a:t>월</a:t>
            </a:r>
          </a:p>
        </p:txBody>
      </p:sp>
      <p:sp>
        <p:nvSpPr>
          <p:cNvPr id="32" name="직사각형 31">
            <a:extLst>
              <a:ext uri="{FF2B5EF4-FFF2-40B4-BE49-F238E27FC236}">
                <a16:creationId xmlns:a16="http://schemas.microsoft.com/office/drawing/2014/main" id="{386C04C8-795A-4190-AA05-4D6D4FBEFDA6}"/>
              </a:ext>
            </a:extLst>
          </p:cNvPr>
          <p:cNvSpPr/>
          <p:nvPr/>
        </p:nvSpPr>
        <p:spPr>
          <a:xfrm>
            <a:off x="5711189" y="7539407"/>
            <a:ext cx="723900" cy="31358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b="1">
                <a:solidFill>
                  <a:schemeClr val="tx1"/>
                </a:solidFill>
              </a:rPr>
              <a:t>4</a:t>
            </a:r>
            <a:r>
              <a:rPr lang="ko-KR" altLang="en-US" sz="1000" b="1">
                <a:solidFill>
                  <a:schemeClr val="tx1"/>
                </a:solidFill>
              </a:rPr>
              <a:t>월</a:t>
            </a:r>
          </a:p>
        </p:txBody>
      </p:sp>
      <p:sp>
        <p:nvSpPr>
          <p:cNvPr id="33" name="직사각형 32">
            <a:extLst>
              <a:ext uri="{FF2B5EF4-FFF2-40B4-BE49-F238E27FC236}">
                <a16:creationId xmlns:a16="http://schemas.microsoft.com/office/drawing/2014/main" id="{6B1FDD73-6792-3936-C973-DD5C2D806946}"/>
              </a:ext>
            </a:extLst>
          </p:cNvPr>
          <p:cNvSpPr/>
          <p:nvPr/>
        </p:nvSpPr>
        <p:spPr>
          <a:xfrm>
            <a:off x="5510814" y="7631429"/>
            <a:ext cx="137160" cy="129540"/>
          </a:xfrm>
          <a:prstGeom prst="rect">
            <a:avLst/>
          </a:prstGeom>
          <a:noFill/>
          <a:ln w="190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4" name="직사각형 33">
            <a:extLst>
              <a:ext uri="{FF2B5EF4-FFF2-40B4-BE49-F238E27FC236}">
                <a16:creationId xmlns:a16="http://schemas.microsoft.com/office/drawing/2014/main" id="{4D83E127-ED47-5A2B-02CC-4CC2D174DF2D}"/>
              </a:ext>
            </a:extLst>
          </p:cNvPr>
          <p:cNvSpPr/>
          <p:nvPr/>
        </p:nvSpPr>
        <p:spPr>
          <a:xfrm>
            <a:off x="6244589" y="7631429"/>
            <a:ext cx="137160" cy="129540"/>
          </a:xfrm>
          <a:prstGeom prst="rect">
            <a:avLst/>
          </a:prstGeom>
          <a:noFill/>
          <a:ln w="190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aphicFrame>
        <p:nvGraphicFramePr>
          <p:cNvPr id="9" name="표 8">
            <a:extLst>
              <a:ext uri="{FF2B5EF4-FFF2-40B4-BE49-F238E27FC236}">
                <a16:creationId xmlns:a16="http://schemas.microsoft.com/office/drawing/2014/main" id="{CBFB57F4-28F5-F73C-7C39-5DC0F820C8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7306563"/>
              </p:ext>
            </p:extLst>
          </p:nvPr>
        </p:nvGraphicFramePr>
        <p:xfrm>
          <a:off x="60960" y="1933740"/>
          <a:ext cx="6707744" cy="20587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1249">
                  <a:extLst>
                    <a:ext uri="{9D8B030D-6E8A-4147-A177-3AD203B41FA5}">
                      <a16:colId xmlns:a16="http://schemas.microsoft.com/office/drawing/2014/main" val="447962766"/>
                    </a:ext>
                  </a:extLst>
                </a:gridCol>
                <a:gridCol w="5496495">
                  <a:extLst>
                    <a:ext uri="{9D8B030D-6E8A-4147-A177-3AD203B41FA5}">
                      <a16:colId xmlns:a16="http://schemas.microsoft.com/office/drawing/2014/main" val="2168835957"/>
                    </a:ext>
                  </a:extLst>
                </a:gridCol>
              </a:tblGrid>
              <a:tr h="768849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1" dirty="0">
                          <a:solidFill>
                            <a:schemeClr val="bg1"/>
                          </a:solidFill>
                        </a:rPr>
                        <a:t>지원 대상</a:t>
                      </a:r>
                      <a:endParaRPr lang="ko-KR" altLang="en-US" sz="1100" dirty="0"/>
                    </a:p>
                  </a:txBody>
                  <a:tcPr anchor="ctr">
                    <a:solidFill>
                      <a:srgbClr val="3D80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O </a:t>
                      </a:r>
                      <a:r>
                        <a:rPr lang="ko-KR" altLang="en-US" sz="1200" b="1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국민내일배움카드를 발급받은 </a:t>
                      </a:r>
                      <a:r>
                        <a:rPr lang="ko-KR" altLang="en-US" sz="1200" b="1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대학생 </a:t>
                      </a:r>
                      <a:r>
                        <a:rPr lang="en-US" altLang="ko-KR" sz="1200" b="1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3~4</a:t>
                      </a:r>
                      <a:r>
                        <a:rPr lang="ko-KR" altLang="en-US" sz="1200" b="1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학년 이상 국민 </a:t>
                      </a:r>
                      <a:r>
                        <a:rPr lang="ko-KR" altLang="en-US" sz="1200" b="1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누구나 수강 가능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4211310"/>
                  </a:ext>
                </a:extLst>
              </a:tr>
              <a:tr h="1289912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1">
                          <a:solidFill>
                            <a:schemeClr val="bg1"/>
                          </a:solidFill>
                        </a:rPr>
                        <a:t>지원 혜택</a:t>
                      </a:r>
                      <a:endParaRPr lang="ko-KR" altLang="en-US" sz="1100"/>
                    </a:p>
                  </a:txBody>
                  <a:tcPr anchor="ctr">
                    <a:solidFill>
                      <a:srgbClr val="3D80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dirty="0">
                          <a:solidFill>
                            <a:schemeClr val="accent1"/>
                          </a:solidFill>
                          <a:latin typeface="+mn-ea"/>
                          <a:ea typeface="+mn-ea"/>
                        </a:rPr>
                        <a:t>O </a:t>
                      </a:r>
                      <a:r>
                        <a:rPr lang="ko-KR" altLang="en-US" sz="1200" b="1" dirty="0" err="1">
                          <a:solidFill>
                            <a:schemeClr val="accent1"/>
                          </a:solidFill>
                          <a:latin typeface="+mn-ea"/>
                          <a:ea typeface="+mn-ea"/>
                        </a:rPr>
                        <a:t>국민내일배움카드를</a:t>
                      </a:r>
                      <a:r>
                        <a:rPr lang="ko-KR" altLang="en-US" sz="1200" b="1" dirty="0">
                          <a:solidFill>
                            <a:schemeClr val="accent1"/>
                          </a:solidFill>
                          <a:latin typeface="+mn-ea"/>
                          <a:ea typeface="+mn-ea"/>
                        </a:rPr>
                        <a:t> 통해</a:t>
                      </a:r>
                      <a:r>
                        <a:rPr lang="en-US" altLang="ko-KR" sz="1200" b="1" dirty="0">
                          <a:solidFill>
                            <a:schemeClr val="accent1"/>
                          </a:solidFill>
                          <a:latin typeface="+mn-ea"/>
                          <a:ea typeface="+mn-ea"/>
                        </a:rPr>
                        <a:t> K-</a:t>
                      </a:r>
                      <a:r>
                        <a:rPr lang="ko-KR" altLang="en-US" sz="1200" b="1" dirty="0">
                          <a:solidFill>
                            <a:schemeClr val="accent1"/>
                          </a:solidFill>
                          <a:latin typeface="+mn-ea"/>
                          <a:ea typeface="+mn-ea"/>
                        </a:rPr>
                        <a:t>디지털 수강 전용 </a:t>
                      </a:r>
                      <a:r>
                        <a:rPr lang="en-US" altLang="ko-KR" sz="1200" b="1" dirty="0">
                          <a:solidFill>
                            <a:schemeClr val="accent1"/>
                          </a:solidFill>
                          <a:latin typeface="+mn-ea"/>
                          <a:ea typeface="+mn-ea"/>
                        </a:rPr>
                        <a:t>50</a:t>
                      </a:r>
                      <a:r>
                        <a:rPr lang="ko-KR" altLang="en-US" sz="1200" b="1" dirty="0">
                          <a:solidFill>
                            <a:schemeClr val="accent1"/>
                          </a:solidFill>
                          <a:latin typeface="+mn-ea"/>
                          <a:ea typeface="+mn-ea"/>
                        </a:rPr>
                        <a:t>만원 비용 지급</a:t>
                      </a:r>
                      <a:endParaRPr lang="en-US" altLang="ko-KR" sz="1200" b="1" dirty="0">
                        <a:solidFill>
                          <a:schemeClr val="accent1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6858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dirty="0">
                          <a:solidFill>
                            <a:schemeClr val="accent1"/>
                          </a:solidFill>
                          <a:latin typeface="+mn-ea"/>
                          <a:ea typeface="+mn-ea"/>
                        </a:rPr>
                        <a:t>   (</a:t>
                      </a:r>
                      <a:r>
                        <a:rPr lang="ko-KR" altLang="en-US" sz="1200" b="1" dirty="0">
                          <a:solidFill>
                            <a:schemeClr val="accent1"/>
                          </a:solidFill>
                          <a:latin typeface="+mn-ea"/>
                          <a:ea typeface="+mn-ea"/>
                        </a:rPr>
                        <a:t>기존 </a:t>
                      </a:r>
                      <a:r>
                        <a:rPr lang="ko-KR" altLang="en-US" sz="1200" b="1" dirty="0" err="1">
                          <a:solidFill>
                            <a:schemeClr val="accent1"/>
                          </a:solidFill>
                          <a:latin typeface="+mn-ea"/>
                          <a:ea typeface="+mn-ea"/>
                        </a:rPr>
                        <a:t>국민내일배움카드</a:t>
                      </a:r>
                      <a:r>
                        <a:rPr lang="ko-KR" altLang="en-US" sz="1200" b="1" dirty="0">
                          <a:solidFill>
                            <a:schemeClr val="accent1"/>
                          </a:solidFill>
                          <a:latin typeface="+mn-ea"/>
                          <a:ea typeface="+mn-ea"/>
                        </a:rPr>
                        <a:t> 지원금 </a:t>
                      </a:r>
                      <a:r>
                        <a:rPr lang="en-US" altLang="ko-KR" sz="1200" b="1" dirty="0">
                          <a:solidFill>
                            <a:schemeClr val="accent1"/>
                          </a:solidFill>
                          <a:latin typeface="+mn-ea"/>
                          <a:ea typeface="+mn-ea"/>
                        </a:rPr>
                        <a:t>300~500</a:t>
                      </a:r>
                      <a:r>
                        <a:rPr lang="ko-KR" altLang="en-US" sz="1200" b="1" dirty="0">
                          <a:solidFill>
                            <a:schemeClr val="accent1"/>
                          </a:solidFill>
                          <a:latin typeface="+mn-ea"/>
                          <a:ea typeface="+mn-ea"/>
                        </a:rPr>
                        <a:t>만원과는 별도로 추가 지원</a:t>
                      </a:r>
                      <a:r>
                        <a:rPr lang="en-US" altLang="ko-KR" sz="1200" b="1" dirty="0">
                          <a:solidFill>
                            <a:schemeClr val="accent1"/>
                          </a:solidFill>
                          <a:latin typeface="+mn-ea"/>
                          <a:ea typeface="+mn-ea"/>
                        </a:rPr>
                        <a:t>)</a:t>
                      </a:r>
                      <a:endParaRPr lang="ko-KR" altLang="en-US" sz="1200" b="1" dirty="0">
                        <a:solidFill>
                          <a:schemeClr val="accent1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6858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dirty="0">
                          <a:solidFill>
                            <a:schemeClr val="accent1"/>
                          </a:solidFill>
                          <a:latin typeface="+mn-ea"/>
                          <a:ea typeface="+mn-ea"/>
                        </a:rPr>
                        <a:t>O </a:t>
                      </a:r>
                      <a:r>
                        <a:rPr lang="ko-KR" altLang="en-US" sz="1200" b="1" dirty="0">
                          <a:solidFill>
                            <a:schemeClr val="accent1"/>
                          </a:solidFill>
                          <a:latin typeface="+mn-ea"/>
                          <a:ea typeface="+mn-ea"/>
                        </a:rPr>
                        <a:t>신청 시</a:t>
                      </a:r>
                      <a:r>
                        <a:rPr lang="en-US" altLang="ko-KR" sz="1200" b="1" dirty="0">
                          <a:solidFill>
                            <a:schemeClr val="accent1"/>
                          </a:solidFill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1200" b="1" dirty="0">
                          <a:solidFill>
                            <a:schemeClr val="accent1"/>
                          </a:solidFill>
                          <a:latin typeface="+mn-ea"/>
                          <a:ea typeface="+mn-ea"/>
                        </a:rPr>
                        <a:t>훈련비용 </a:t>
                      </a:r>
                      <a:r>
                        <a:rPr lang="en-US" altLang="ko-KR" sz="1200" b="1" dirty="0">
                          <a:solidFill>
                            <a:schemeClr val="accent1"/>
                          </a:solidFill>
                          <a:latin typeface="+mn-ea"/>
                          <a:ea typeface="+mn-ea"/>
                        </a:rPr>
                        <a:t>10%(4</a:t>
                      </a:r>
                      <a:r>
                        <a:rPr lang="ko-KR" altLang="en-US" sz="1200" b="1" dirty="0">
                          <a:solidFill>
                            <a:schemeClr val="accent1"/>
                          </a:solidFill>
                          <a:latin typeface="+mn-ea"/>
                          <a:ea typeface="+mn-ea"/>
                        </a:rPr>
                        <a:t>만원</a:t>
                      </a:r>
                      <a:r>
                        <a:rPr lang="en-US" altLang="ko-KR" sz="1200" b="1" dirty="0">
                          <a:solidFill>
                            <a:schemeClr val="accent1"/>
                          </a:solidFill>
                          <a:latin typeface="+mn-ea"/>
                          <a:ea typeface="+mn-ea"/>
                        </a:rPr>
                        <a:t>) </a:t>
                      </a:r>
                      <a:r>
                        <a:rPr lang="ko-KR" altLang="en-US" sz="1200" b="1" dirty="0">
                          <a:solidFill>
                            <a:schemeClr val="accent1"/>
                          </a:solidFill>
                          <a:latin typeface="+mn-ea"/>
                          <a:ea typeface="+mn-ea"/>
                        </a:rPr>
                        <a:t>자비 부담 → 수료 시</a:t>
                      </a:r>
                      <a:r>
                        <a:rPr lang="en-US" altLang="ko-KR" sz="1200" b="1" dirty="0">
                          <a:solidFill>
                            <a:schemeClr val="accent1"/>
                          </a:solidFill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1200" b="1" dirty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전액 환급</a:t>
                      </a:r>
                      <a:endParaRPr lang="en-US" altLang="ko-KR" sz="1200" b="1" dirty="0">
                        <a:solidFill>
                          <a:srgbClr val="FF0000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6858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dirty="0">
                          <a:solidFill>
                            <a:schemeClr val="accent1"/>
                          </a:solidFill>
                          <a:latin typeface="+mn-ea"/>
                          <a:ea typeface="+mn-ea"/>
                        </a:rPr>
                        <a:t>O </a:t>
                      </a:r>
                      <a:r>
                        <a:rPr lang="ko-KR" altLang="en-US" sz="1200" b="1" dirty="0">
                          <a:solidFill>
                            <a:schemeClr val="accent1"/>
                          </a:solidFill>
                          <a:latin typeface="+mn-ea"/>
                          <a:ea typeface="+mn-ea"/>
                        </a:rPr>
                        <a:t>잔액을 초과하는 과정이라도 </a:t>
                      </a:r>
                      <a:r>
                        <a:rPr lang="en-US" altLang="ko-KR" sz="1200" b="1" dirty="0">
                          <a:solidFill>
                            <a:schemeClr val="accent1"/>
                          </a:solidFill>
                          <a:latin typeface="+mn-ea"/>
                          <a:ea typeface="+mn-ea"/>
                        </a:rPr>
                        <a:t>1</a:t>
                      </a:r>
                      <a:r>
                        <a:rPr lang="ko-KR" altLang="en-US" sz="1200" b="1" dirty="0">
                          <a:solidFill>
                            <a:schemeClr val="accent1"/>
                          </a:solidFill>
                          <a:latin typeface="+mn-ea"/>
                          <a:ea typeface="+mn-ea"/>
                        </a:rPr>
                        <a:t>회에 한해서는 초과 </a:t>
                      </a:r>
                      <a:r>
                        <a:rPr lang="ko-KR" altLang="en-US" sz="1200" b="1" dirty="0" err="1">
                          <a:solidFill>
                            <a:schemeClr val="accent1"/>
                          </a:solidFill>
                          <a:latin typeface="+mn-ea"/>
                          <a:ea typeface="+mn-ea"/>
                        </a:rPr>
                        <a:t>부담없이</a:t>
                      </a:r>
                      <a:r>
                        <a:rPr lang="ko-KR" altLang="en-US" sz="1200" b="1" dirty="0">
                          <a:solidFill>
                            <a:schemeClr val="accent1"/>
                          </a:solidFill>
                          <a:latin typeface="+mn-ea"/>
                          <a:ea typeface="+mn-ea"/>
                        </a:rPr>
                        <a:t> 수강 가능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4546102"/>
                  </a:ext>
                </a:extLst>
              </a:tr>
            </a:tbl>
          </a:graphicData>
        </a:graphic>
      </p:graphicFrame>
      <p:sp>
        <p:nvSpPr>
          <p:cNvPr id="23" name="직사각형 22"/>
          <p:cNvSpPr/>
          <p:nvPr/>
        </p:nvSpPr>
        <p:spPr>
          <a:xfrm>
            <a:off x="1" y="5336684"/>
            <a:ext cx="379649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ko-KR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* </a:t>
            </a:r>
            <a:r>
              <a:rPr lang="ko-KR" altLang="en-US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작성 </a:t>
            </a:r>
            <a:r>
              <a:rPr lang="ko-KR" altLang="en-US" sz="12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후 </a:t>
            </a:r>
            <a:r>
              <a:rPr lang="en-US" altLang="ko-KR" sz="1200" u="sng">
                <a:solidFill>
                  <a:srgbClr val="3D80B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all@</a:t>
            </a:r>
            <a:r>
              <a:rPr lang="en-US" altLang="ko-KR" sz="1200" u="sng" dirty="0">
                <a:solidFill>
                  <a:srgbClr val="3D80B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allwinedu.com</a:t>
            </a:r>
            <a:r>
              <a:rPr lang="ko-KR" altLang="en-US" sz="12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으로 신청서 제출</a:t>
            </a:r>
            <a:endParaRPr lang="ko-KR" altLang="en-US" sz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1801711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110</TotalTime>
  <Words>140</Words>
  <Application>Microsoft Office PowerPoint</Application>
  <PresentationFormat>A4 용지(210x297mm)</PresentationFormat>
  <Paragraphs>28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6" baseType="lpstr">
      <vt:lpstr>HY견고딕</vt:lpstr>
      <vt:lpstr>Arial</vt:lpstr>
      <vt:lpstr>Calibri</vt:lpstr>
      <vt:lpstr>Calibri Light</vt:lpstr>
      <vt:lpstr>Office 테마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office5</dc:creator>
  <cp:lastModifiedBy>office5</cp:lastModifiedBy>
  <cp:revision>13</cp:revision>
  <dcterms:created xsi:type="dcterms:W3CDTF">2024-02-19T04:17:50Z</dcterms:created>
  <dcterms:modified xsi:type="dcterms:W3CDTF">2024-02-22T07:07:17Z</dcterms:modified>
</cp:coreProperties>
</file>